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6858000" cx="12192000"/>
  <p:notesSz cx="6858000" cy="9144000"/>
  <p:embeddedFontLst>
    <p:embeddedFont>
      <p:font typeface="Robot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5" roundtripDataSignature="AMtx7mjwbmhPYZP4u4igVm5MwtyaU2Qhk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56BE40C-6B74-4600-AE88-31A7662FF70A}">
  <a:tblStyle styleId="{156BE40C-6B74-4600-AE88-31A7662FF70A}"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Roboto-bold.fntdata"/><Relationship Id="rId41" Type="http://schemas.openxmlformats.org/officeDocument/2006/relationships/font" Target="fonts/Roboto-regular.fntdata"/><Relationship Id="rId22" Type="http://schemas.openxmlformats.org/officeDocument/2006/relationships/slide" Target="slides/slide17.xml"/><Relationship Id="rId44" Type="http://schemas.openxmlformats.org/officeDocument/2006/relationships/font" Target="fonts/Roboto-boldItalic.fntdata"/><Relationship Id="rId21" Type="http://schemas.openxmlformats.org/officeDocument/2006/relationships/slide" Target="slides/slide16.xml"/><Relationship Id="rId43" Type="http://schemas.openxmlformats.org/officeDocument/2006/relationships/font" Target="fonts/Roboto-italic.fntdata"/><Relationship Id="rId24" Type="http://schemas.openxmlformats.org/officeDocument/2006/relationships/slide" Target="slides/slide19.xml"/><Relationship Id="rId23" Type="http://schemas.openxmlformats.org/officeDocument/2006/relationships/slide" Target="slides/slide18.xml"/><Relationship Id="rId45" Type="http://customschemas.google.com/relationships/presentationmetadata" Target="meta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 name="Google Shape;10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6e1fbc8706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 name="Google Shape;113;g36e1fbc8706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6e1fbc8706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 name="Google Shape;119;g36e1fbc870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6e1fbc8706_0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 name="Google Shape;125;g36e1fbc8706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 name="Google Shape;13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 name="Google Shape;13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 name="Google Shape;14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 name="Google Shape;15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 name="Google Shape;15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4" name="Google Shape;16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 name="Google Shape;5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3" name="Google Shape;17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4" name="Google Shape;18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0" name="Google Shape;19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7" name="Google Shape;197;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5" name="Google Shape;20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2" name="Google Shape;21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9" name="Google Shape;219;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5" name="Google Shape;225;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1" name="Google Shape;231;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 name="Google Shape;6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4" name="Google Shape;24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0" name="Google Shape;25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7" name="Google Shape;257;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4" name="Google Shape;264;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0" name="Google Shape;270;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6" name="Google Shape;276;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 name="Google Shape;7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 name="Google Shape;7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 name="Google Shape;8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 name="Google Shape;8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 name="Google Shape;9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 name="Google Shape;10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sp>
        <p:nvSpPr>
          <p:cNvPr id="13" name="Google Shape;13;p35"/>
          <p:cNvSpPr txBox="1"/>
          <p:nvPr>
            <p:ph type="title"/>
          </p:nvPr>
        </p:nvSpPr>
        <p:spPr>
          <a:xfrm>
            <a:off x="522300" y="1245467"/>
            <a:ext cx="11360800" cy="7636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rgbClr val="000000"/>
              </a:buClr>
              <a:buSzPts val="2800"/>
              <a:buFont typeface="Arial"/>
              <a:buNone/>
              <a:defRPr b="0" i="0" sz="1679"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679"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679"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679"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679"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679"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679"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679"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679" u="none" cap="none" strike="noStrike">
                <a:solidFill>
                  <a:srgbClr val="000000"/>
                </a:solidFill>
                <a:latin typeface="Arial"/>
                <a:ea typeface="Arial"/>
                <a:cs typeface="Arial"/>
                <a:sym typeface="Arial"/>
              </a:defRPr>
            </a:lvl9pPr>
          </a:lstStyle>
          <a:p/>
        </p:txBody>
      </p:sp>
      <p:sp>
        <p:nvSpPr>
          <p:cNvPr id="14" name="Google Shape;14;p35"/>
          <p:cNvSpPr txBox="1"/>
          <p:nvPr>
            <p:ph idx="1" type="body"/>
          </p:nvPr>
        </p:nvSpPr>
        <p:spPr>
          <a:xfrm>
            <a:off x="337667" y="2476667"/>
            <a:ext cx="11360800" cy="45552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0"/>
              </a:spcBef>
              <a:spcAft>
                <a:spcPts val="0"/>
              </a:spcAft>
              <a:buClr>
                <a:srgbClr val="000000"/>
              </a:buClr>
              <a:buSzPts val="1800"/>
              <a:buFont typeface="Arial"/>
              <a:buChar char="●"/>
              <a:defRPr b="0" i="0" sz="1679"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9pPr>
          </a:lstStyle>
          <a:p/>
        </p:txBody>
      </p:sp>
      <p:sp>
        <p:nvSpPr>
          <p:cNvPr id="15" name="Google Shape;15;p35"/>
          <p:cNvSpPr txBox="1"/>
          <p:nvPr>
            <p:ph idx="12" type="sldNum"/>
          </p:nvPr>
        </p:nvSpPr>
        <p:spPr>
          <a:xfrm>
            <a:off x="11296611" y="6217624"/>
            <a:ext cx="731600" cy="5248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459">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44" name="Shape 44"/>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5" name="Shape 4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46" name="Shape 46"/>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2">
  <p:cSld name="SECTION_HEADER_2">
    <p:spTree>
      <p:nvGrpSpPr>
        <p:cNvPr id="47" name="Shape 47"/>
        <p:cNvGrpSpPr/>
        <p:nvPr/>
      </p:nvGrpSpPr>
      <p:grpSpPr>
        <a:xfrm>
          <a:off x="0" y="0"/>
          <a:ext cx="0" cy="0"/>
          <a:chOff x="0" y="0"/>
          <a:chExt cx="0" cy="0"/>
        </a:xfrm>
      </p:grpSpPr>
      <p:sp>
        <p:nvSpPr>
          <p:cNvPr id="48" name="Google Shape;48;p47"/>
          <p:cNvSpPr txBox="1"/>
          <p:nvPr>
            <p:ph type="title"/>
          </p:nvPr>
        </p:nvSpPr>
        <p:spPr>
          <a:xfrm>
            <a:off x="972600" y="1763267"/>
            <a:ext cx="10251300" cy="2024700"/>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chemeClr val="lt1"/>
              </a:buClr>
              <a:buSzPts val="4800"/>
              <a:buFont typeface="Arial"/>
              <a:buNone/>
              <a:defRPr b="0" i="0" sz="4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800"/>
              <a:buFont typeface="Arial"/>
              <a:buNone/>
              <a:defRPr b="0" i="0" sz="4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800"/>
              <a:buFont typeface="Arial"/>
              <a:buNone/>
              <a:defRPr b="0" i="0" sz="4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800"/>
              <a:buFont typeface="Arial"/>
              <a:buNone/>
              <a:defRPr b="0" i="0" sz="4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800"/>
              <a:buFont typeface="Arial"/>
              <a:buNone/>
              <a:defRPr b="0" i="0" sz="4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800"/>
              <a:buFont typeface="Arial"/>
              <a:buNone/>
              <a:defRPr b="0" i="0" sz="4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800"/>
              <a:buFont typeface="Arial"/>
              <a:buNone/>
              <a:defRPr b="0" i="0" sz="4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800"/>
              <a:buFont typeface="Arial"/>
              <a:buNone/>
              <a:defRPr b="0" i="0" sz="4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800"/>
              <a:buFont typeface="Arial"/>
              <a:buNone/>
              <a:defRPr b="0" i="0" sz="4800" u="none" cap="none" strike="noStrike">
                <a:solidFill>
                  <a:schemeClr val="lt1"/>
                </a:solidFill>
                <a:latin typeface="Arial"/>
                <a:ea typeface="Arial"/>
                <a:cs typeface="Arial"/>
                <a:sym typeface="Arial"/>
              </a:defRPr>
            </a:lvl9pPr>
          </a:lstStyle>
          <a:p/>
        </p:txBody>
      </p:sp>
      <p:sp>
        <p:nvSpPr>
          <p:cNvPr id="49" name="Google Shape;49;p47"/>
          <p:cNvSpPr txBox="1"/>
          <p:nvPr>
            <p:ph idx="12" type="sldNum"/>
          </p:nvPr>
        </p:nvSpPr>
        <p:spPr>
          <a:xfrm>
            <a:off x="11381736" y="6333134"/>
            <a:ext cx="731700" cy="5247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16" name="Shape 16"/>
        <p:cNvGrpSpPr/>
        <p:nvPr/>
      </p:nvGrpSpPr>
      <p:grpSpPr>
        <a:xfrm>
          <a:off x="0" y="0"/>
          <a:ext cx="0" cy="0"/>
          <a:chOff x="0" y="0"/>
          <a:chExt cx="0" cy="0"/>
        </a:xfrm>
      </p:grpSpPr>
      <p:sp>
        <p:nvSpPr>
          <p:cNvPr id="17" name="Google Shape;17;p36"/>
          <p:cNvSpPr txBox="1"/>
          <p:nvPr>
            <p:ph type="title"/>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9pPr>
          </a:lstStyle>
          <a:p/>
        </p:txBody>
      </p:sp>
      <p:sp>
        <p:nvSpPr>
          <p:cNvPr id="18" name="Google Shape;18;p36"/>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9pPr>
          </a:lstStyle>
          <a:p/>
        </p:txBody>
      </p:sp>
      <p:sp>
        <p:nvSpPr>
          <p:cNvPr id="19" name="Google Shape;19;p36"/>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0" name="Google Shape;20;p36"/>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1" name="Google Shape;21;p36"/>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22" name="Shape 22"/>
        <p:cNvGrpSpPr/>
        <p:nvPr/>
      </p:nvGrpSpPr>
      <p:grpSpPr>
        <a:xfrm>
          <a:off x="0" y="0"/>
          <a:ext cx="0" cy="0"/>
          <a:chOff x="0" y="0"/>
          <a:chExt cx="0" cy="0"/>
        </a:xfrm>
      </p:grpSpPr>
      <p:sp>
        <p:nvSpPr>
          <p:cNvPr id="23" name="Google Shape;23;p37"/>
          <p:cNvSpPr/>
          <p:nvPr/>
        </p:nvSpPr>
        <p:spPr>
          <a:xfrm>
            <a:off x="6096000" y="-167"/>
            <a:ext cx="6096000" cy="6858000"/>
          </a:xfrm>
          <a:prstGeom prst="rect">
            <a:avLst/>
          </a:prstGeom>
          <a:solidFill>
            <a:schemeClr val="lt2"/>
          </a:solidFill>
          <a:ln>
            <a:noFill/>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240"/>
              <a:buFont typeface="Arial"/>
              <a:buNone/>
            </a:pPr>
            <a:r>
              <a:t/>
            </a:r>
            <a:endParaRPr b="0" i="0" sz="2240" u="none" cap="none" strike="noStrike">
              <a:solidFill>
                <a:schemeClr val="dk1"/>
              </a:solidFill>
              <a:latin typeface="Arial"/>
              <a:ea typeface="Arial"/>
              <a:cs typeface="Arial"/>
              <a:sym typeface="Arial"/>
            </a:endParaRPr>
          </a:p>
        </p:txBody>
      </p:sp>
      <p:sp>
        <p:nvSpPr>
          <p:cNvPr id="24" name="Google Shape;24;p37"/>
          <p:cNvSpPr txBox="1"/>
          <p:nvPr>
            <p:ph type="title"/>
          </p:nvPr>
        </p:nvSpPr>
        <p:spPr>
          <a:xfrm>
            <a:off x="354000" y="1644233"/>
            <a:ext cx="5393600" cy="1976400"/>
          </a:xfrm>
          <a:prstGeom prst="rect">
            <a:avLst/>
          </a:prstGeom>
          <a:noFill/>
          <a:ln>
            <a:noFill/>
          </a:ln>
        </p:spPr>
        <p:txBody>
          <a:bodyPr anchorCtr="0" anchor="b" bIns="91425" lIns="91425" spcFirstLastPara="1" rIns="91425" wrap="square" tIns="91425">
            <a:normAutofit/>
          </a:bodyPr>
          <a:lstStyle>
            <a:lvl1pPr lvl="0" marR="0" rtl="0" algn="ctr">
              <a:lnSpc>
                <a:spcPct val="100000"/>
              </a:lnSpc>
              <a:spcBef>
                <a:spcPts val="0"/>
              </a:spcBef>
              <a:spcAft>
                <a:spcPts val="0"/>
              </a:spcAft>
              <a:buClr>
                <a:srgbClr val="000000"/>
              </a:buClr>
              <a:buSzPts val="4200"/>
              <a:buFont typeface="Arial"/>
              <a:buNone/>
              <a:defRPr b="0" i="0" sz="504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200"/>
              <a:buFont typeface="Arial"/>
              <a:buNone/>
              <a:defRPr b="0" i="0" sz="504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200"/>
              <a:buFont typeface="Arial"/>
              <a:buNone/>
              <a:defRPr b="0" i="0" sz="504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200"/>
              <a:buFont typeface="Arial"/>
              <a:buNone/>
              <a:defRPr b="0" i="0" sz="504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200"/>
              <a:buFont typeface="Arial"/>
              <a:buNone/>
              <a:defRPr b="0" i="0" sz="504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200"/>
              <a:buFont typeface="Arial"/>
              <a:buNone/>
              <a:defRPr b="0" i="0" sz="504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200"/>
              <a:buFont typeface="Arial"/>
              <a:buNone/>
              <a:defRPr b="0" i="0" sz="504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200"/>
              <a:buFont typeface="Arial"/>
              <a:buNone/>
              <a:defRPr b="0" i="0" sz="504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200"/>
              <a:buFont typeface="Arial"/>
              <a:buNone/>
              <a:defRPr b="0" i="0" sz="5040" u="none" cap="none" strike="noStrike">
                <a:solidFill>
                  <a:srgbClr val="000000"/>
                </a:solidFill>
                <a:latin typeface="Arial"/>
                <a:ea typeface="Arial"/>
                <a:cs typeface="Arial"/>
                <a:sym typeface="Arial"/>
              </a:defRPr>
            </a:lvl9pPr>
          </a:lstStyle>
          <a:p/>
        </p:txBody>
      </p:sp>
      <p:sp>
        <p:nvSpPr>
          <p:cNvPr id="25" name="Google Shape;25;p37"/>
          <p:cNvSpPr txBox="1"/>
          <p:nvPr>
            <p:ph idx="1" type="subTitle"/>
          </p:nvPr>
        </p:nvSpPr>
        <p:spPr>
          <a:xfrm>
            <a:off x="354000" y="3737434"/>
            <a:ext cx="5393600" cy="1646800"/>
          </a:xfrm>
          <a:prstGeom prst="rect">
            <a:avLst/>
          </a:prstGeom>
          <a:noFill/>
          <a:ln>
            <a:noFill/>
          </a:ln>
        </p:spPr>
        <p:txBody>
          <a:bodyPr anchorCtr="0" anchor="t" bIns="91425" lIns="91425" spcFirstLastPara="1" rIns="91425" wrap="square" tIns="91425">
            <a:normAutofit/>
          </a:bodyPr>
          <a:lstStyle>
            <a:lvl1pPr lvl="0" marR="0" rtl="0" algn="ctr">
              <a:lnSpc>
                <a:spcPct val="100000"/>
              </a:lnSpc>
              <a:spcBef>
                <a:spcPts val="0"/>
              </a:spcBef>
              <a:spcAft>
                <a:spcPts val="0"/>
              </a:spcAft>
              <a:buClr>
                <a:srgbClr val="000000"/>
              </a:buClr>
              <a:buSzPts val="2100"/>
              <a:buFont typeface="Arial"/>
              <a:buNone/>
              <a:defRPr b="0" i="0" sz="252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100"/>
              <a:buFont typeface="Arial"/>
              <a:buNone/>
              <a:defRPr b="0" i="0" sz="252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100"/>
              <a:buFont typeface="Arial"/>
              <a:buNone/>
              <a:defRPr b="0" i="0" sz="252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100"/>
              <a:buFont typeface="Arial"/>
              <a:buNone/>
              <a:defRPr b="0" i="0" sz="252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100"/>
              <a:buFont typeface="Arial"/>
              <a:buNone/>
              <a:defRPr b="0" i="0" sz="252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100"/>
              <a:buFont typeface="Arial"/>
              <a:buNone/>
              <a:defRPr b="0" i="0" sz="252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100"/>
              <a:buFont typeface="Arial"/>
              <a:buNone/>
              <a:defRPr b="0" i="0" sz="252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100"/>
              <a:buFont typeface="Arial"/>
              <a:buNone/>
              <a:defRPr b="0" i="0" sz="252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100"/>
              <a:buFont typeface="Arial"/>
              <a:buNone/>
              <a:defRPr b="0" i="0" sz="2520" u="none" cap="none" strike="noStrike">
                <a:solidFill>
                  <a:srgbClr val="000000"/>
                </a:solidFill>
                <a:latin typeface="Arial"/>
                <a:ea typeface="Arial"/>
                <a:cs typeface="Arial"/>
                <a:sym typeface="Arial"/>
              </a:defRPr>
            </a:lvl9pPr>
          </a:lstStyle>
          <a:p/>
        </p:txBody>
      </p:sp>
      <p:sp>
        <p:nvSpPr>
          <p:cNvPr id="26" name="Google Shape;26;p37"/>
          <p:cNvSpPr txBox="1"/>
          <p:nvPr>
            <p:ph idx="2" type="body"/>
          </p:nvPr>
        </p:nvSpPr>
        <p:spPr>
          <a:xfrm>
            <a:off x="6586000" y="965433"/>
            <a:ext cx="5116000" cy="4926800"/>
          </a:xfrm>
          <a:prstGeom prst="rect">
            <a:avLst/>
          </a:prstGeom>
          <a:noFill/>
          <a:ln>
            <a:noFill/>
          </a:ln>
        </p:spPr>
        <p:txBody>
          <a:bodyPr anchorCtr="0" anchor="ctr" bIns="91425" lIns="91425" spcFirstLastPara="1" rIns="91425" wrap="square" tIns="91425">
            <a:normAutofit/>
          </a:bodyPr>
          <a:lstStyle>
            <a:lvl1pPr indent="-342900" lvl="0" marL="457200" marR="0" rtl="0" algn="l">
              <a:lnSpc>
                <a:spcPct val="100000"/>
              </a:lnSpc>
              <a:spcBef>
                <a:spcPts val="0"/>
              </a:spcBef>
              <a:spcAft>
                <a:spcPts val="0"/>
              </a:spcAft>
              <a:buClr>
                <a:srgbClr val="000000"/>
              </a:buClr>
              <a:buSzPts val="1800"/>
              <a:buFont typeface="Arial"/>
              <a:buChar char="●"/>
              <a:defRPr b="0" i="0" sz="1679"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9pPr>
          </a:lstStyle>
          <a:p/>
        </p:txBody>
      </p:sp>
      <p:sp>
        <p:nvSpPr>
          <p:cNvPr id="27" name="Google Shape;27;p37"/>
          <p:cNvSpPr txBox="1"/>
          <p:nvPr>
            <p:ph idx="12" type="sldNum"/>
          </p:nvPr>
        </p:nvSpPr>
        <p:spPr>
          <a:xfrm>
            <a:off x="11296611" y="6217624"/>
            <a:ext cx="731600" cy="5248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 name="Shape 28"/>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29" name="Shape 29"/>
        <p:cNvGrpSpPr/>
        <p:nvPr/>
      </p:nvGrpSpPr>
      <p:grpSpPr>
        <a:xfrm>
          <a:off x="0" y="0"/>
          <a:ext cx="0" cy="0"/>
          <a:chOff x="0" y="0"/>
          <a:chExt cx="0" cy="0"/>
        </a:xfrm>
      </p:grpSpPr>
      <p:sp>
        <p:nvSpPr>
          <p:cNvPr id="30" name="Google Shape;30;p39"/>
          <p:cNvSpPr txBox="1"/>
          <p:nvPr>
            <p:ph type="title"/>
          </p:nvPr>
        </p:nvSpPr>
        <p:spPr>
          <a:xfrm>
            <a:off x="415600" y="740800"/>
            <a:ext cx="3744000" cy="1007600"/>
          </a:xfrm>
          <a:prstGeom prst="rect">
            <a:avLst/>
          </a:prstGeom>
          <a:noFill/>
          <a:ln>
            <a:noFill/>
          </a:ln>
        </p:spPr>
        <p:txBody>
          <a:bodyPr anchorCtr="0" anchor="b" bIns="91425" lIns="91425" spcFirstLastPara="1" rIns="91425" wrap="square" tIns="91425">
            <a:normAutofit/>
          </a:bodyPr>
          <a:lstStyle>
            <a:lvl1pPr lvl="0" marR="0" rtl="0" algn="l">
              <a:lnSpc>
                <a:spcPct val="100000"/>
              </a:lnSpc>
              <a:spcBef>
                <a:spcPts val="0"/>
              </a:spcBef>
              <a:spcAft>
                <a:spcPts val="0"/>
              </a:spcAft>
              <a:buClr>
                <a:srgbClr val="000000"/>
              </a:buClr>
              <a:buSzPts val="2400"/>
              <a:buFont typeface="Arial"/>
              <a:buNone/>
              <a:defRPr b="0" i="0" sz="288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0" i="0" sz="288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88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88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88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88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88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88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880" u="none" cap="none" strike="noStrike">
                <a:solidFill>
                  <a:srgbClr val="000000"/>
                </a:solidFill>
                <a:latin typeface="Arial"/>
                <a:ea typeface="Arial"/>
                <a:cs typeface="Arial"/>
                <a:sym typeface="Arial"/>
              </a:defRPr>
            </a:lvl9pPr>
          </a:lstStyle>
          <a:p/>
        </p:txBody>
      </p:sp>
      <p:sp>
        <p:nvSpPr>
          <p:cNvPr id="31" name="Google Shape;31;p39"/>
          <p:cNvSpPr txBox="1"/>
          <p:nvPr>
            <p:ph idx="1" type="body"/>
          </p:nvPr>
        </p:nvSpPr>
        <p:spPr>
          <a:xfrm>
            <a:off x="415600" y="1852801"/>
            <a:ext cx="3744000" cy="4239200"/>
          </a:xfrm>
          <a:prstGeom prst="rect">
            <a:avLst/>
          </a:prstGeom>
          <a:noFill/>
          <a:ln>
            <a:noFill/>
          </a:ln>
        </p:spPr>
        <p:txBody>
          <a:bodyPr anchorCtr="0" anchor="t" bIns="91425" lIns="91425" spcFirstLastPara="1" rIns="91425" wrap="square" tIns="91425">
            <a:normAutofit/>
          </a:bodyPr>
          <a:lstStyle>
            <a:lvl1pPr indent="-304800" lvl="0" marL="457200" marR="0" rtl="0" algn="l">
              <a:lnSpc>
                <a:spcPct val="100000"/>
              </a:lnSpc>
              <a:spcBef>
                <a:spcPts val="0"/>
              </a:spcBef>
              <a:spcAft>
                <a:spcPts val="0"/>
              </a:spcAft>
              <a:buClr>
                <a:srgbClr val="000000"/>
              </a:buClr>
              <a:buSzPts val="1200"/>
              <a:buFont typeface="Arial"/>
              <a:buChar char="●"/>
              <a:defRPr b="0" i="0" sz="1440" u="none" cap="none" strike="noStrike">
                <a:solidFill>
                  <a:srgbClr val="000000"/>
                </a:solidFill>
                <a:latin typeface="Arial"/>
                <a:ea typeface="Arial"/>
                <a:cs typeface="Arial"/>
                <a:sym typeface="Arial"/>
              </a:defRPr>
            </a:lvl1pPr>
            <a:lvl2pPr indent="-304800" lvl="1" marL="914400" marR="0" rtl="0" algn="l">
              <a:lnSpc>
                <a:spcPct val="100000"/>
              </a:lnSpc>
              <a:spcBef>
                <a:spcPts val="0"/>
              </a:spcBef>
              <a:spcAft>
                <a:spcPts val="0"/>
              </a:spcAft>
              <a:buClr>
                <a:srgbClr val="000000"/>
              </a:buClr>
              <a:buSzPts val="1200"/>
              <a:buFont typeface="Arial"/>
              <a:buChar char="○"/>
              <a:defRPr b="0" i="0" sz="1440" u="none" cap="none" strike="noStrike">
                <a:solidFill>
                  <a:srgbClr val="000000"/>
                </a:solidFill>
                <a:latin typeface="Arial"/>
                <a:ea typeface="Arial"/>
                <a:cs typeface="Arial"/>
                <a:sym typeface="Arial"/>
              </a:defRPr>
            </a:lvl2pPr>
            <a:lvl3pPr indent="-304800" lvl="2" marL="1371600" marR="0" rtl="0" algn="l">
              <a:lnSpc>
                <a:spcPct val="100000"/>
              </a:lnSpc>
              <a:spcBef>
                <a:spcPts val="0"/>
              </a:spcBef>
              <a:spcAft>
                <a:spcPts val="0"/>
              </a:spcAft>
              <a:buClr>
                <a:srgbClr val="000000"/>
              </a:buClr>
              <a:buSzPts val="1200"/>
              <a:buFont typeface="Arial"/>
              <a:buChar char="■"/>
              <a:defRPr b="0" i="0" sz="1440" u="none" cap="none" strike="noStrike">
                <a:solidFill>
                  <a:srgbClr val="000000"/>
                </a:solidFill>
                <a:latin typeface="Arial"/>
                <a:ea typeface="Arial"/>
                <a:cs typeface="Arial"/>
                <a:sym typeface="Arial"/>
              </a:defRPr>
            </a:lvl3pPr>
            <a:lvl4pPr indent="-304800" lvl="3" marL="1828800" marR="0" rtl="0" algn="l">
              <a:lnSpc>
                <a:spcPct val="100000"/>
              </a:lnSpc>
              <a:spcBef>
                <a:spcPts val="0"/>
              </a:spcBef>
              <a:spcAft>
                <a:spcPts val="0"/>
              </a:spcAft>
              <a:buClr>
                <a:srgbClr val="000000"/>
              </a:buClr>
              <a:buSzPts val="1200"/>
              <a:buFont typeface="Arial"/>
              <a:buChar char="●"/>
              <a:defRPr b="0" i="0" sz="1440" u="none" cap="none" strike="noStrike">
                <a:solidFill>
                  <a:srgbClr val="000000"/>
                </a:solidFill>
                <a:latin typeface="Arial"/>
                <a:ea typeface="Arial"/>
                <a:cs typeface="Arial"/>
                <a:sym typeface="Arial"/>
              </a:defRPr>
            </a:lvl4pPr>
            <a:lvl5pPr indent="-304800" lvl="4" marL="2286000" marR="0" rtl="0" algn="l">
              <a:lnSpc>
                <a:spcPct val="100000"/>
              </a:lnSpc>
              <a:spcBef>
                <a:spcPts val="0"/>
              </a:spcBef>
              <a:spcAft>
                <a:spcPts val="0"/>
              </a:spcAft>
              <a:buClr>
                <a:srgbClr val="000000"/>
              </a:buClr>
              <a:buSzPts val="1200"/>
              <a:buFont typeface="Arial"/>
              <a:buChar char="○"/>
              <a:defRPr b="0" i="0" sz="1440" u="none" cap="none" strike="noStrike">
                <a:solidFill>
                  <a:srgbClr val="000000"/>
                </a:solidFill>
                <a:latin typeface="Arial"/>
                <a:ea typeface="Arial"/>
                <a:cs typeface="Arial"/>
                <a:sym typeface="Arial"/>
              </a:defRPr>
            </a:lvl5pPr>
            <a:lvl6pPr indent="-304800" lvl="5" marL="2743200" marR="0" rtl="0" algn="l">
              <a:lnSpc>
                <a:spcPct val="100000"/>
              </a:lnSpc>
              <a:spcBef>
                <a:spcPts val="0"/>
              </a:spcBef>
              <a:spcAft>
                <a:spcPts val="0"/>
              </a:spcAft>
              <a:buClr>
                <a:srgbClr val="000000"/>
              </a:buClr>
              <a:buSzPts val="1200"/>
              <a:buFont typeface="Arial"/>
              <a:buChar char="■"/>
              <a:defRPr b="0" i="0" sz="1440" u="none" cap="none" strike="noStrike">
                <a:solidFill>
                  <a:srgbClr val="000000"/>
                </a:solidFill>
                <a:latin typeface="Arial"/>
                <a:ea typeface="Arial"/>
                <a:cs typeface="Arial"/>
                <a:sym typeface="Arial"/>
              </a:defRPr>
            </a:lvl6pPr>
            <a:lvl7pPr indent="-304800" lvl="6" marL="3200400" marR="0" rtl="0" algn="l">
              <a:lnSpc>
                <a:spcPct val="100000"/>
              </a:lnSpc>
              <a:spcBef>
                <a:spcPts val="0"/>
              </a:spcBef>
              <a:spcAft>
                <a:spcPts val="0"/>
              </a:spcAft>
              <a:buClr>
                <a:srgbClr val="000000"/>
              </a:buClr>
              <a:buSzPts val="1200"/>
              <a:buFont typeface="Arial"/>
              <a:buChar char="●"/>
              <a:defRPr b="0" i="0" sz="1440" u="none" cap="none" strike="noStrike">
                <a:solidFill>
                  <a:srgbClr val="000000"/>
                </a:solidFill>
                <a:latin typeface="Arial"/>
                <a:ea typeface="Arial"/>
                <a:cs typeface="Arial"/>
                <a:sym typeface="Arial"/>
              </a:defRPr>
            </a:lvl7pPr>
            <a:lvl8pPr indent="-304800" lvl="7" marL="3657600" marR="0" rtl="0" algn="l">
              <a:lnSpc>
                <a:spcPct val="100000"/>
              </a:lnSpc>
              <a:spcBef>
                <a:spcPts val="0"/>
              </a:spcBef>
              <a:spcAft>
                <a:spcPts val="0"/>
              </a:spcAft>
              <a:buClr>
                <a:srgbClr val="000000"/>
              </a:buClr>
              <a:buSzPts val="1200"/>
              <a:buFont typeface="Arial"/>
              <a:buChar char="○"/>
              <a:defRPr b="0" i="0" sz="1440" u="none" cap="none" strike="noStrike">
                <a:solidFill>
                  <a:srgbClr val="000000"/>
                </a:solidFill>
                <a:latin typeface="Arial"/>
                <a:ea typeface="Arial"/>
                <a:cs typeface="Arial"/>
                <a:sym typeface="Arial"/>
              </a:defRPr>
            </a:lvl8pPr>
            <a:lvl9pPr indent="-304800" lvl="8" marL="4114800" marR="0" rtl="0" algn="l">
              <a:lnSpc>
                <a:spcPct val="100000"/>
              </a:lnSpc>
              <a:spcBef>
                <a:spcPts val="0"/>
              </a:spcBef>
              <a:spcAft>
                <a:spcPts val="0"/>
              </a:spcAft>
              <a:buClr>
                <a:srgbClr val="000000"/>
              </a:buClr>
              <a:buSzPts val="1200"/>
              <a:buFont typeface="Arial"/>
              <a:buChar char="■"/>
              <a:defRPr b="0" i="0" sz="1440" u="none" cap="none" strike="noStrike">
                <a:solidFill>
                  <a:srgbClr val="000000"/>
                </a:solidFill>
                <a:latin typeface="Arial"/>
                <a:ea typeface="Arial"/>
                <a:cs typeface="Arial"/>
                <a:sym typeface="Arial"/>
              </a:defRPr>
            </a:lvl9pPr>
          </a:lstStyle>
          <a:p/>
        </p:txBody>
      </p:sp>
      <p:sp>
        <p:nvSpPr>
          <p:cNvPr id="32" name="Google Shape;32;p39"/>
          <p:cNvSpPr txBox="1"/>
          <p:nvPr>
            <p:ph idx="12" type="sldNum"/>
          </p:nvPr>
        </p:nvSpPr>
        <p:spPr>
          <a:xfrm>
            <a:off x="11296611" y="6217624"/>
            <a:ext cx="731600" cy="5248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33" name="Shape 33"/>
        <p:cNvGrpSpPr/>
        <p:nvPr/>
      </p:nvGrpSpPr>
      <p:grpSpPr>
        <a:xfrm>
          <a:off x="0" y="0"/>
          <a:ext cx="0" cy="0"/>
          <a:chOff x="0" y="0"/>
          <a:chExt cx="0" cy="0"/>
        </a:xfrm>
      </p:grpSpPr>
      <p:sp>
        <p:nvSpPr>
          <p:cNvPr id="34" name="Google Shape;34;p40"/>
          <p:cNvSpPr txBox="1"/>
          <p:nvPr>
            <p:ph type="title"/>
          </p:nvPr>
        </p:nvSpPr>
        <p:spPr>
          <a:xfrm>
            <a:off x="653667" y="600201"/>
            <a:ext cx="8490400" cy="54544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000000"/>
              </a:buClr>
              <a:buSzPts val="4800"/>
              <a:buFont typeface="Arial"/>
              <a:buNone/>
              <a:defRPr b="0" i="0" sz="576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4800"/>
              <a:buFont typeface="Arial"/>
              <a:buNone/>
              <a:defRPr b="0" i="0" sz="576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4800"/>
              <a:buFont typeface="Arial"/>
              <a:buNone/>
              <a:defRPr b="0" i="0" sz="576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4800"/>
              <a:buFont typeface="Arial"/>
              <a:buNone/>
              <a:defRPr b="0" i="0" sz="576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4800"/>
              <a:buFont typeface="Arial"/>
              <a:buNone/>
              <a:defRPr b="0" i="0" sz="576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4800"/>
              <a:buFont typeface="Arial"/>
              <a:buNone/>
              <a:defRPr b="0" i="0" sz="576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4800"/>
              <a:buFont typeface="Arial"/>
              <a:buNone/>
              <a:defRPr b="0" i="0" sz="576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4800"/>
              <a:buFont typeface="Arial"/>
              <a:buNone/>
              <a:defRPr b="0" i="0" sz="576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4800"/>
              <a:buFont typeface="Arial"/>
              <a:buNone/>
              <a:defRPr b="0" i="0" sz="5760" u="none" cap="none" strike="noStrike">
                <a:solidFill>
                  <a:srgbClr val="000000"/>
                </a:solidFill>
                <a:latin typeface="Arial"/>
                <a:ea typeface="Arial"/>
                <a:cs typeface="Arial"/>
                <a:sym typeface="Arial"/>
              </a:defRPr>
            </a:lvl9pPr>
          </a:lstStyle>
          <a:p/>
        </p:txBody>
      </p:sp>
      <p:sp>
        <p:nvSpPr>
          <p:cNvPr id="35" name="Google Shape;35;p40"/>
          <p:cNvSpPr txBox="1"/>
          <p:nvPr>
            <p:ph idx="12" type="sldNum"/>
          </p:nvPr>
        </p:nvSpPr>
        <p:spPr>
          <a:xfrm>
            <a:off x="11296611" y="6217624"/>
            <a:ext cx="731600" cy="5248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36" name="Shape 36"/>
        <p:cNvGrpSpPr/>
        <p:nvPr/>
      </p:nvGrpSpPr>
      <p:grpSpPr>
        <a:xfrm>
          <a:off x="0" y="0"/>
          <a:ext cx="0" cy="0"/>
          <a:chOff x="0" y="0"/>
          <a:chExt cx="0" cy="0"/>
        </a:xfrm>
      </p:grpSpPr>
      <p:sp>
        <p:nvSpPr>
          <p:cNvPr id="37" name="Google Shape;37;p41"/>
          <p:cNvSpPr txBox="1"/>
          <p:nvPr>
            <p:ph idx="1" type="body"/>
          </p:nvPr>
        </p:nvSpPr>
        <p:spPr>
          <a:xfrm>
            <a:off x="415600" y="5640767"/>
            <a:ext cx="7998400" cy="806800"/>
          </a:xfrm>
          <a:prstGeom prst="rect">
            <a:avLst/>
          </a:prstGeom>
          <a:noFill/>
          <a:ln>
            <a:noFill/>
          </a:ln>
        </p:spPr>
        <p:txBody>
          <a:bodyPr anchorCtr="0" anchor="ctr" bIns="91425" lIns="91425" spcFirstLastPara="1" rIns="91425" wrap="square" tIns="91425">
            <a:normAutofit/>
          </a:bodyPr>
          <a:lstStyle>
            <a:lvl1pPr indent="-228600" lvl="0" marL="457200" marR="0" rtl="0" algn="l">
              <a:lnSpc>
                <a:spcPct val="100000"/>
              </a:lnSpc>
              <a:spcBef>
                <a:spcPts val="0"/>
              </a:spcBef>
              <a:spcAft>
                <a:spcPts val="0"/>
              </a:spcAft>
              <a:buClr>
                <a:srgbClr val="000000"/>
              </a:buClr>
              <a:buSzPts val="1800"/>
              <a:buFont typeface="Arial"/>
              <a:buNone/>
              <a:defRPr b="0" i="0" sz="1679"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9pPr>
          </a:lstStyle>
          <a:p/>
        </p:txBody>
      </p:sp>
      <p:sp>
        <p:nvSpPr>
          <p:cNvPr id="38" name="Google Shape;38;p41"/>
          <p:cNvSpPr txBox="1"/>
          <p:nvPr>
            <p:ph idx="12" type="sldNum"/>
          </p:nvPr>
        </p:nvSpPr>
        <p:spPr>
          <a:xfrm>
            <a:off x="11296611" y="6217624"/>
            <a:ext cx="731600" cy="5248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39" name="Shape 39"/>
        <p:cNvGrpSpPr/>
        <p:nvPr/>
      </p:nvGrpSpPr>
      <p:grpSpPr>
        <a:xfrm>
          <a:off x="0" y="0"/>
          <a:ext cx="0" cy="0"/>
          <a:chOff x="0" y="0"/>
          <a:chExt cx="0" cy="0"/>
        </a:xfrm>
      </p:grpSpPr>
      <p:sp>
        <p:nvSpPr>
          <p:cNvPr id="40" name="Google Shape;40;p42"/>
          <p:cNvSpPr txBox="1"/>
          <p:nvPr>
            <p:ph type="title"/>
          </p:nvPr>
        </p:nvSpPr>
        <p:spPr>
          <a:xfrm>
            <a:off x="415600" y="1474833"/>
            <a:ext cx="11360800" cy="2618000"/>
          </a:xfrm>
          <a:prstGeom prst="rect">
            <a:avLst/>
          </a:prstGeom>
          <a:noFill/>
          <a:ln>
            <a:noFill/>
          </a:ln>
        </p:spPr>
        <p:txBody>
          <a:bodyPr anchorCtr="0" anchor="b" bIns="91425" lIns="91425" spcFirstLastPara="1" rIns="91425" wrap="square" tIns="91425">
            <a:normAutofit/>
          </a:bodyPr>
          <a:lstStyle>
            <a:lvl1pPr lvl="0" marR="0" rtl="0" algn="ctr">
              <a:lnSpc>
                <a:spcPct val="100000"/>
              </a:lnSpc>
              <a:spcBef>
                <a:spcPts val="0"/>
              </a:spcBef>
              <a:spcAft>
                <a:spcPts val="0"/>
              </a:spcAft>
              <a:buClr>
                <a:srgbClr val="000000"/>
              </a:buClr>
              <a:buSzPts val="12000"/>
              <a:buFont typeface="Arial"/>
              <a:buNone/>
              <a:defRPr b="0" i="0" sz="14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2000"/>
              <a:buFont typeface="Arial"/>
              <a:buNone/>
              <a:defRPr b="0" i="0" sz="14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2000"/>
              <a:buFont typeface="Arial"/>
              <a:buNone/>
              <a:defRPr b="0" i="0" sz="14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2000"/>
              <a:buFont typeface="Arial"/>
              <a:buNone/>
              <a:defRPr b="0" i="0" sz="14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2000"/>
              <a:buFont typeface="Arial"/>
              <a:buNone/>
              <a:defRPr b="0" i="0" sz="14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2000"/>
              <a:buFont typeface="Arial"/>
              <a:buNone/>
              <a:defRPr b="0" i="0" sz="14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2000"/>
              <a:buFont typeface="Arial"/>
              <a:buNone/>
              <a:defRPr b="0" i="0" sz="14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2000"/>
              <a:buFont typeface="Arial"/>
              <a:buNone/>
              <a:defRPr b="0" i="0" sz="14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2000"/>
              <a:buFont typeface="Arial"/>
              <a:buNone/>
              <a:defRPr b="0" i="0" sz="14400" u="none" cap="none" strike="noStrike">
                <a:solidFill>
                  <a:srgbClr val="000000"/>
                </a:solidFill>
                <a:latin typeface="Arial"/>
                <a:ea typeface="Arial"/>
                <a:cs typeface="Arial"/>
                <a:sym typeface="Arial"/>
              </a:defRPr>
            </a:lvl9pPr>
          </a:lstStyle>
          <a:p/>
        </p:txBody>
      </p:sp>
      <p:sp>
        <p:nvSpPr>
          <p:cNvPr id="41" name="Google Shape;41;p42"/>
          <p:cNvSpPr txBox="1"/>
          <p:nvPr>
            <p:ph idx="1" type="body"/>
          </p:nvPr>
        </p:nvSpPr>
        <p:spPr>
          <a:xfrm>
            <a:off x="415600" y="4202968"/>
            <a:ext cx="11360800" cy="1734400"/>
          </a:xfrm>
          <a:prstGeom prst="rect">
            <a:avLst/>
          </a:prstGeom>
          <a:noFill/>
          <a:ln>
            <a:noFill/>
          </a:ln>
        </p:spPr>
        <p:txBody>
          <a:bodyPr anchorCtr="0" anchor="t" bIns="91425" lIns="91425" spcFirstLastPara="1" rIns="91425" wrap="square" tIns="91425">
            <a:normAutofit/>
          </a:bodyPr>
          <a:lstStyle>
            <a:lvl1pPr indent="-342900" lvl="0" marL="457200" marR="0" rtl="0" algn="ctr">
              <a:lnSpc>
                <a:spcPct val="100000"/>
              </a:lnSpc>
              <a:spcBef>
                <a:spcPts val="0"/>
              </a:spcBef>
              <a:spcAft>
                <a:spcPts val="0"/>
              </a:spcAft>
              <a:buClr>
                <a:srgbClr val="000000"/>
              </a:buClr>
              <a:buSzPts val="1800"/>
              <a:buFont typeface="Arial"/>
              <a:buChar char="●"/>
              <a:defRPr b="0" i="0" sz="1679" u="none" cap="none" strike="noStrike">
                <a:solidFill>
                  <a:srgbClr val="000000"/>
                </a:solidFill>
                <a:latin typeface="Arial"/>
                <a:ea typeface="Arial"/>
                <a:cs typeface="Arial"/>
                <a:sym typeface="Arial"/>
              </a:defRPr>
            </a:lvl1pPr>
            <a:lvl2pPr indent="-317500" lvl="1" marL="914400" marR="0" rtl="0" algn="ctr">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2pPr>
            <a:lvl3pPr indent="-317500" lvl="2" marL="1371600" marR="0" rtl="0" algn="ctr">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3pPr>
            <a:lvl4pPr indent="-317500" lvl="3" marL="1828800" marR="0" rtl="0" algn="ctr">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4pPr>
            <a:lvl5pPr indent="-317500" lvl="4" marL="2286000" marR="0" rtl="0" algn="ctr">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5pPr>
            <a:lvl6pPr indent="-317500" lvl="5" marL="2743200" marR="0" rtl="0" algn="ctr">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6pPr>
            <a:lvl7pPr indent="-317500" lvl="6" marL="3200400" marR="0" rtl="0" algn="ctr">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7pPr>
            <a:lvl8pPr indent="-317500" lvl="7" marL="3657600" marR="0" rtl="0" algn="ctr">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8pPr>
            <a:lvl9pPr indent="-317500" lvl="8" marL="4114800" marR="0" rtl="0" algn="ctr">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9pPr>
          </a:lstStyle>
          <a:p/>
        </p:txBody>
      </p:sp>
      <p:sp>
        <p:nvSpPr>
          <p:cNvPr id="42" name="Google Shape;42;p42"/>
          <p:cNvSpPr txBox="1"/>
          <p:nvPr>
            <p:ph idx="12" type="sldNum"/>
          </p:nvPr>
        </p:nvSpPr>
        <p:spPr>
          <a:xfrm>
            <a:off x="11296611" y="6217624"/>
            <a:ext cx="731600" cy="5248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43" name="Shape 4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3.png"/><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slideLayout" Target="../slideLayouts/slideLayout12.xml"/><Relationship Id="rId14" Type="http://schemas.openxmlformats.org/officeDocument/2006/relationships/slideLayout" Target="../slideLayouts/slideLayout11.xml"/><Relationship Id="rId17" Type="http://schemas.openxmlformats.org/officeDocument/2006/relationships/theme" Target="../theme/theme2.xml"/><Relationship Id="rId16" Type="http://schemas.openxmlformats.org/officeDocument/2006/relationships/slideLayout" Target="../slideLayouts/slideLayout13.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pic>
        <p:nvPicPr>
          <p:cNvPr id="10" name="Google Shape;10;p34"/>
          <p:cNvPicPr preferRelativeResize="0"/>
          <p:nvPr/>
        </p:nvPicPr>
        <p:blipFill rotWithShape="1">
          <a:blip r:embed="rId2">
            <a:alphaModFix/>
          </a:blip>
          <a:srcRect b="0" l="0" r="0" t="0"/>
          <a:stretch/>
        </p:blipFill>
        <p:spPr>
          <a:xfrm>
            <a:off x="70830" y="59348"/>
            <a:ext cx="1529369" cy="649312"/>
          </a:xfrm>
          <a:prstGeom prst="rect">
            <a:avLst/>
          </a:prstGeom>
          <a:noFill/>
          <a:ln>
            <a:noFill/>
          </a:ln>
        </p:spPr>
      </p:pic>
      <p:pic>
        <p:nvPicPr>
          <p:cNvPr id="11" name="Google Shape;11;p34"/>
          <p:cNvPicPr preferRelativeResize="0"/>
          <p:nvPr/>
        </p:nvPicPr>
        <p:blipFill rotWithShape="1">
          <a:blip r:embed="rId3">
            <a:alphaModFix/>
          </a:blip>
          <a:srcRect b="0" l="0" r="0" t="0"/>
          <a:stretch/>
        </p:blipFill>
        <p:spPr>
          <a:xfrm>
            <a:off x="10260329" y="59348"/>
            <a:ext cx="1860840" cy="34070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jpg"/><Relationship Id="rId4"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jpg"/><Relationship Id="rId4" Type="http://schemas.openxmlformats.org/officeDocument/2006/relationships/image" Target="../media/image6.jpg"/><Relationship Id="rId5" Type="http://schemas.openxmlformats.org/officeDocument/2006/relationships/image" Target="../media/image2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roboflow.com" TargetMode="External"/><Relationship Id="rId4" Type="http://schemas.openxmlformats.org/officeDocument/2006/relationships/hyperlink" Target="https://roboflow.co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0.jpg"/><Relationship Id="rId4" Type="http://schemas.openxmlformats.org/officeDocument/2006/relationships/image" Target="../media/image4.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8.jpg"/><Relationship Id="rId4" Type="http://schemas.openxmlformats.org/officeDocument/2006/relationships/image" Target="../media/image7.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2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nvSpPr>
        <p:spPr>
          <a:xfrm>
            <a:off x="1406425" y="5515125"/>
            <a:ext cx="9661200" cy="867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1" i="0" lang="en-US" sz="2200" u="none" cap="none" strike="noStrike">
                <a:solidFill>
                  <a:srgbClr val="0000FF"/>
                </a:solidFill>
                <a:latin typeface="Arial"/>
                <a:ea typeface="Arial"/>
                <a:cs typeface="Arial"/>
                <a:sym typeface="Arial"/>
              </a:rPr>
              <a:t>INTERDISCIPLINARY PHASE 1 PRESENTATION</a:t>
            </a:r>
            <a:endParaRPr b="1" i="0" sz="2200" u="none" cap="none" strike="noStrike">
              <a:solidFill>
                <a:srgbClr val="0000FF"/>
              </a:solidFill>
              <a:latin typeface="Arial"/>
              <a:ea typeface="Arial"/>
              <a:cs typeface="Arial"/>
              <a:sym typeface="Arial"/>
            </a:endParaRPr>
          </a:p>
          <a:p>
            <a:pPr indent="0" lvl="0" marL="0" marR="0" rtl="0" algn="ctr">
              <a:lnSpc>
                <a:spcPct val="115000"/>
              </a:lnSpc>
              <a:spcBef>
                <a:spcPts val="0"/>
              </a:spcBef>
              <a:spcAft>
                <a:spcPts val="0"/>
              </a:spcAft>
              <a:buClr>
                <a:schemeClr val="dk1"/>
              </a:buClr>
              <a:buSzPts val="1100"/>
              <a:buFont typeface="Arial"/>
              <a:buNone/>
            </a:pPr>
            <a:r>
              <a:rPr b="1" i="0" lang="en-US" sz="2200" u="none" cap="none" strike="noStrike">
                <a:solidFill>
                  <a:schemeClr val="dk1"/>
                </a:solidFill>
                <a:latin typeface="Arial"/>
                <a:ea typeface="Arial"/>
                <a:cs typeface="Arial"/>
                <a:sym typeface="Arial"/>
              </a:rPr>
              <a:t>Topic : Real Time Cashew Kernel Classification using Deep Learning</a:t>
            </a:r>
            <a:endParaRPr b="0" i="0" sz="2200" u="none" cap="none" strike="noStrike">
              <a:solidFill>
                <a:srgbClr val="000000"/>
              </a:solidFill>
              <a:latin typeface="Arial"/>
              <a:ea typeface="Arial"/>
              <a:cs typeface="Arial"/>
              <a:sym typeface="Arial"/>
            </a:endParaRPr>
          </a:p>
        </p:txBody>
      </p:sp>
      <p:pic>
        <p:nvPicPr>
          <p:cNvPr id="55" name="Google Shape;55;p1"/>
          <p:cNvPicPr preferRelativeResize="0"/>
          <p:nvPr/>
        </p:nvPicPr>
        <p:blipFill rotWithShape="1">
          <a:blip r:embed="rId3">
            <a:alphaModFix/>
          </a:blip>
          <a:srcRect b="0" l="0" r="0" t="0"/>
          <a:stretch/>
        </p:blipFill>
        <p:spPr>
          <a:xfrm>
            <a:off x="2438299" y="535074"/>
            <a:ext cx="7597451" cy="4775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0"/>
          <p:cNvSpPr txBox="1"/>
          <p:nvPr>
            <p:ph type="title"/>
          </p:nvPr>
        </p:nvSpPr>
        <p:spPr>
          <a:xfrm>
            <a:off x="2249903" y="220229"/>
            <a:ext cx="8071256" cy="76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US" sz="3200">
                <a:solidFill>
                  <a:srgbClr val="0000FF"/>
                </a:solidFill>
                <a:latin typeface="Times New Roman"/>
                <a:ea typeface="Times New Roman"/>
                <a:cs typeface="Times New Roman"/>
                <a:sym typeface="Times New Roman"/>
              </a:rPr>
              <a:t>Research Gap</a:t>
            </a:r>
            <a:br>
              <a:rPr b="1" lang="en-US" sz="3200">
                <a:solidFill>
                  <a:srgbClr val="0000FF"/>
                </a:solidFill>
                <a:latin typeface="Times New Roman"/>
                <a:ea typeface="Times New Roman"/>
                <a:cs typeface="Times New Roman"/>
                <a:sym typeface="Times New Roman"/>
              </a:rPr>
            </a:br>
            <a:endParaRPr b="1" sz="3200">
              <a:solidFill>
                <a:srgbClr val="0000FF"/>
              </a:solidFill>
              <a:latin typeface="Times New Roman"/>
              <a:ea typeface="Times New Roman"/>
              <a:cs typeface="Times New Roman"/>
              <a:sym typeface="Times New Roman"/>
            </a:endParaRPr>
          </a:p>
        </p:txBody>
      </p:sp>
      <p:sp>
        <p:nvSpPr>
          <p:cNvPr id="110" name="Google Shape;110;p10"/>
          <p:cNvSpPr txBox="1"/>
          <p:nvPr>
            <p:ph idx="1" type="body"/>
          </p:nvPr>
        </p:nvSpPr>
        <p:spPr>
          <a:xfrm>
            <a:off x="397900" y="1212450"/>
            <a:ext cx="11464500" cy="5216400"/>
          </a:xfrm>
          <a:prstGeom prst="rect">
            <a:avLst/>
          </a:prstGeom>
          <a:noFill/>
          <a:ln>
            <a:noFill/>
          </a:ln>
        </p:spPr>
        <p:txBody>
          <a:bodyPr anchorCtr="0" anchor="t" bIns="91425" lIns="91425" spcFirstLastPara="1" rIns="91425" wrap="square" tIns="91425">
            <a:normAutofit/>
          </a:bodyPr>
          <a:lstStyle/>
          <a:p>
            <a:pPr indent="-355600" lvl="0" marL="457200" rtl="0" algn="just">
              <a:lnSpc>
                <a:spcPct val="115000"/>
              </a:lnSpc>
              <a:spcBef>
                <a:spcPts val="0"/>
              </a:spcBef>
              <a:spcAft>
                <a:spcPts val="0"/>
              </a:spcAft>
              <a:buClr>
                <a:schemeClr val="dk1"/>
              </a:buClr>
              <a:buSzPts val="2000"/>
              <a:buFont typeface="Times New Roman"/>
              <a:buChar char="●"/>
            </a:pPr>
            <a:r>
              <a:rPr b="1" lang="en-US" sz="2000">
                <a:solidFill>
                  <a:schemeClr val="dk1"/>
                </a:solidFill>
                <a:latin typeface="Times New Roman"/>
                <a:ea typeface="Times New Roman"/>
                <a:cs typeface="Times New Roman"/>
                <a:sym typeface="Times New Roman"/>
              </a:rPr>
              <a:t>Lack of End-to-End Automation:</a:t>
            </a:r>
            <a:r>
              <a:rPr lang="en-US" sz="2000">
                <a:solidFill>
                  <a:schemeClr val="dk1"/>
                </a:solidFill>
                <a:latin typeface="Times New Roman"/>
                <a:ea typeface="Times New Roman"/>
                <a:cs typeface="Times New Roman"/>
                <a:sym typeface="Times New Roman"/>
              </a:rPr>
              <a:t> Most systems focus only on classification without integrating actuation for physical sorting.</a:t>
            </a:r>
            <a:br>
              <a:rPr lang="en-US" sz="2000">
                <a:solidFill>
                  <a:schemeClr val="dk1"/>
                </a:solidFill>
                <a:latin typeface="Times New Roman"/>
                <a:ea typeface="Times New Roman"/>
                <a:cs typeface="Times New Roman"/>
                <a:sym typeface="Times New Roman"/>
              </a:rPr>
            </a:br>
            <a:endParaRPr sz="2000">
              <a:solidFill>
                <a:schemeClr val="dk1"/>
              </a:solidFill>
              <a:latin typeface="Times New Roman"/>
              <a:ea typeface="Times New Roman"/>
              <a:cs typeface="Times New Roman"/>
              <a:sym typeface="Times New Roman"/>
            </a:endParaRPr>
          </a:p>
          <a:p>
            <a:pPr indent="-355600" lvl="0" marL="457200" rtl="0" algn="just">
              <a:lnSpc>
                <a:spcPct val="115000"/>
              </a:lnSpc>
              <a:spcBef>
                <a:spcPts val="0"/>
              </a:spcBef>
              <a:spcAft>
                <a:spcPts val="0"/>
              </a:spcAft>
              <a:buClr>
                <a:schemeClr val="dk1"/>
              </a:buClr>
              <a:buSzPts val="2000"/>
              <a:buFont typeface="Times New Roman"/>
              <a:buChar char="●"/>
            </a:pPr>
            <a:r>
              <a:rPr b="1" lang="en-US" sz="2000">
                <a:solidFill>
                  <a:schemeClr val="dk1"/>
                </a:solidFill>
                <a:latin typeface="Times New Roman"/>
                <a:ea typeface="Times New Roman"/>
                <a:cs typeface="Times New Roman"/>
                <a:sym typeface="Times New Roman"/>
              </a:rPr>
              <a:t>Hardware Dependency:</a:t>
            </a:r>
            <a:r>
              <a:rPr lang="en-US" sz="2000">
                <a:solidFill>
                  <a:schemeClr val="dk1"/>
                </a:solidFill>
                <a:latin typeface="Times New Roman"/>
                <a:ea typeface="Times New Roman"/>
                <a:cs typeface="Times New Roman"/>
                <a:sym typeface="Times New Roman"/>
              </a:rPr>
              <a:t> Prior models often rely on high-end GPUs, making them unsuitable for low-cost embedded setups in small-scale industries.</a:t>
            </a:r>
            <a:br>
              <a:rPr lang="en-US" sz="2000">
                <a:solidFill>
                  <a:schemeClr val="dk1"/>
                </a:solidFill>
                <a:latin typeface="Times New Roman"/>
                <a:ea typeface="Times New Roman"/>
                <a:cs typeface="Times New Roman"/>
                <a:sym typeface="Times New Roman"/>
              </a:rPr>
            </a:br>
            <a:endParaRPr sz="2000">
              <a:solidFill>
                <a:schemeClr val="dk1"/>
              </a:solidFill>
              <a:latin typeface="Times New Roman"/>
              <a:ea typeface="Times New Roman"/>
              <a:cs typeface="Times New Roman"/>
              <a:sym typeface="Times New Roman"/>
            </a:endParaRPr>
          </a:p>
          <a:p>
            <a:pPr indent="-355600" lvl="0" marL="457200" rtl="0" algn="just">
              <a:lnSpc>
                <a:spcPct val="115000"/>
              </a:lnSpc>
              <a:spcBef>
                <a:spcPts val="0"/>
              </a:spcBef>
              <a:spcAft>
                <a:spcPts val="0"/>
              </a:spcAft>
              <a:buClr>
                <a:schemeClr val="dk1"/>
              </a:buClr>
              <a:buSzPts val="2000"/>
              <a:buFont typeface="Times New Roman"/>
              <a:buChar char="●"/>
            </a:pPr>
            <a:r>
              <a:rPr b="1" lang="en-US" sz="2000">
                <a:solidFill>
                  <a:schemeClr val="dk1"/>
                </a:solidFill>
                <a:latin typeface="Times New Roman"/>
                <a:ea typeface="Times New Roman"/>
                <a:cs typeface="Times New Roman"/>
                <a:sym typeface="Times New Roman"/>
              </a:rPr>
              <a:t>Poor Real-World Adaptation:</a:t>
            </a:r>
            <a:r>
              <a:rPr lang="en-US" sz="2000">
                <a:solidFill>
                  <a:schemeClr val="dk1"/>
                </a:solidFill>
                <a:latin typeface="Times New Roman"/>
                <a:ea typeface="Times New Roman"/>
                <a:cs typeface="Times New Roman"/>
                <a:sym typeface="Times New Roman"/>
              </a:rPr>
              <a:t> Many are tested under ideal conditions, ignoring practical challenges like lighting variation, kernel overlap, and conveyor speed changes.</a:t>
            </a:r>
            <a:br>
              <a:rPr lang="en-US" sz="2000">
                <a:solidFill>
                  <a:schemeClr val="dk1"/>
                </a:solidFill>
                <a:latin typeface="Times New Roman"/>
                <a:ea typeface="Times New Roman"/>
                <a:cs typeface="Times New Roman"/>
                <a:sym typeface="Times New Roman"/>
              </a:rPr>
            </a:br>
            <a:endParaRPr sz="2000">
              <a:solidFill>
                <a:schemeClr val="dk1"/>
              </a:solidFill>
              <a:latin typeface="Times New Roman"/>
              <a:ea typeface="Times New Roman"/>
              <a:cs typeface="Times New Roman"/>
              <a:sym typeface="Times New Roman"/>
            </a:endParaRPr>
          </a:p>
          <a:p>
            <a:pPr indent="-355600" lvl="0" marL="457200" rtl="0" algn="just">
              <a:lnSpc>
                <a:spcPct val="115000"/>
              </a:lnSpc>
              <a:spcBef>
                <a:spcPts val="0"/>
              </a:spcBef>
              <a:spcAft>
                <a:spcPts val="0"/>
              </a:spcAft>
              <a:buClr>
                <a:schemeClr val="dk1"/>
              </a:buClr>
              <a:buSzPts val="2000"/>
              <a:buFont typeface="Times New Roman"/>
              <a:buChar char="●"/>
            </a:pPr>
            <a:r>
              <a:rPr b="1" lang="en-US" sz="2000">
                <a:solidFill>
                  <a:schemeClr val="dk1"/>
                </a:solidFill>
                <a:latin typeface="Times New Roman"/>
                <a:ea typeface="Times New Roman"/>
                <a:cs typeface="Times New Roman"/>
                <a:sym typeface="Times New Roman"/>
              </a:rPr>
              <a:t>Weak Control Integration:</a:t>
            </a:r>
            <a:r>
              <a:rPr lang="en-US" sz="2000">
                <a:solidFill>
                  <a:schemeClr val="dk1"/>
                </a:solidFill>
                <a:latin typeface="Times New Roman"/>
                <a:ea typeface="Times New Roman"/>
                <a:cs typeface="Times New Roman"/>
                <a:sym typeface="Times New Roman"/>
              </a:rPr>
              <a:t> Limited research exists on converting model predictions into accurate control signals for actuators via microcontrollers like Arduino.</a:t>
            </a:r>
            <a:endParaRPr sz="2000">
              <a:solidFill>
                <a:schemeClr val="dk1"/>
              </a:solidFill>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rPr lang="en-US" sz="2000">
                <a:solidFill>
                  <a:schemeClr val="dk1"/>
                </a:solidFill>
                <a:latin typeface="Times New Roman"/>
                <a:ea typeface="Times New Roman"/>
                <a:cs typeface="Times New Roman"/>
                <a:sym typeface="Times New Roman"/>
              </a:rPr>
              <a:t>.</a:t>
            </a:r>
            <a:endParaRPr sz="20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g36e1fbc8706_0_6"/>
          <p:cNvSpPr txBox="1"/>
          <p:nvPr>
            <p:ph type="title"/>
          </p:nvPr>
        </p:nvSpPr>
        <p:spPr>
          <a:xfrm>
            <a:off x="2249903" y="220229"/>
            <a:ext cx="8071200" cy="763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US" sz="3200">
                <a:solidFill>
                  <a:srgbClr val="0000FF"/>
                </a:solidFill>
                <a:latin typeface="Times New Roman"/>
                <a:ea typeface="Times New Roman"/>
                <a:cs typeface="Times New Roman"/>
                <a:sym typeface="Times New Roman"/>
              </a:rPr>
              <a:t>Motivation</a:t>
            </a:r>
            <a:br>
              <a:rPr b="1" lang="en-US" sz="3200">
                <a:solidFill>
                  <a:srgbClr val="0000FF"/>
                </a:solidFill>
                <a:latin typeface="Times New Roman"/>
                <a:ea typeface="Times New Roman"/>
                <a:cs typeface="Times New Roman"/>
                <a:sym typeface="Times New Roman"/>
              </a:rPr>
            </a:br>
            <a:endParaRPr b="1" sz="3200">
              <a:solidFill>
                <a:srgbClr val="0000FF"/>
              </a:solidFill>
              <a:latin typeface="Times New Roman"/>
              <a:ea typeface="Times New Roman"/>
              <a:cs typeface="Times New Roman"/>
              <a:sym typeface="Times New Roman"/>
            </a:endParaRPr>
          </a:p>
        </p:txBody>
      </p:sp>
      <p:sp>
        <p:nvSpPr>
          <p:cNvPr id="116" name="Google Shape;116;g36e1fbc8706_0_6"/>
          <p:cNvSpPr txBox="1"/>
          <p:nvPr>
            <p:ph idx="1" type="body"/>
          </p:nvPr>
        </p:nvSpPr>
        <p:spPr>
          <a:xfrm>
            <a:off x="397900" y="1212450"/>
            <a:ext cx="11464500" cy="5216400"/>
          </a:xfrm>
          <a:prstGeom prst="rect">
            <a:avLst/>
          </a:prstGeom>
          <a:noFill/>
          <a:ln>
            <a:noFill/>
          </a:ln>
        </p:spPr>
        <p:txBody>
          <a:bodyPr anchorCtr="0" anchor="t" bIns="91425" lIns="91425" spcFirstLastPara="1" rIns="91425" wrap="square" tIns="91425">
            <a:normAutofit/>
          </a:bodyPr>
          <a:lstStyle/>
          <a:p>
            <a:pPr indent="0" lvl="0" marL="457200" rtl="0" algn="just">
              <a:lnSpc>
                <a:spcPct val="150000"/>
              </a:lnSpc>
              <a:spcBef>
                <a:spcPts val="0"/>
              </a:spcBef>
              <a:spcAft>
                <a:spcPts val="0"/>
              </a:spcAft>
              <a:buNone/>
            </a:pPr>
            <a:r>
              <a:rPr lang="en-US" sz="2000">
                <a:solidFill>
                  <a:schemeClr val="dk1"/>
                </a:solidFill>
                <a:latin typeface="Times New Roman"/>
                <a:ea typeface="Times New Roman"/>
                <a:cs typeface="Times New Roman"/>
                <a:sym typeface="Times New Roman"/>
              </a:rPr>
              <a:t>The motivation for this project is to overcome these hurdles by developing a compre hensive real-time kernel classification and sorting system. The solution utilizes YOLOv5s for object detection that is run on Raspberry Pi for edge inference with classification re sults communicated to an Arduino Uno microcontroller for actuating stepper motors to segregate kernels. The system combines deep learning, edge deployment, and real-time actuation to close the research-to-deployment gap and present a scalable solution for cashew processing industries</a:t>
            </a:r>
            <a:endParaRPr sz="20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36e1fbc8706_0_0"/>
          <p:cNvSpPr txBox="1"/>
          <p:nvPr>
            <p:ph type="title"/>
          </p:nvPr>
        </p:nvSpPr>
        <p:spPr>
          <a:xfrm>
            <a:off x="2249903" y="220229"/>
            <a:ext cx="8071200" cy="763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US" sz="3200">
                <a:solidFill>
                  <a:srgbClr val="0000FF"/>
                </a:solidFill>
                <a:latin typeface="Times New Roman"/>
                <a:ea typeface="Times New Roman"/>
                <a:cs typeface="Times New Roman"/>
                <a:sym typeface="Times New Roman"/>
              </a:rPr>
              <a:t>PROBLEM STATEMENT &amp; OBJECTIVES</a:t>
            </a:r>
            <a:br>
              <a:rPr b="1" lang="en-US" sz="3200">
                <a:solidFill>
                  <a:srgbClr val="0000FF"/>
                </a:solidFill>
                <a:latin typeface="Times New Roman"/>
                <a:ea typeface="Times New Roman"/>
                <a:cs typeface="Times New Roman"/>
                <a:sym typeface="Times New Roman"/>
              </a:rPr>
            </a:br>
            <a:endParaRPr b="1" sz="3200">
              <a:solidFill>
                <a:srgbClr val="0000FF"/>
              </a:solidFill>
              <a:latin typeface="Times New Roman"/>
              <a:ea typeface="Times New Roman"/>
              <a:cs typeface="Times New Roman"/>
              <a:sym typeface="Times New Roman"/>
            </a:endParaRPr>
          </a:p>
        </p:txBody>
      </p:sp>
      <p:sp>
        <p:nvSpPr>
          <p:cNvPr id="122" name="Google Shape;122;g36e1fbc8706_0_0"/>
          <p:cNvSpPr txBox="1"/>
          <p:nvPr>
            <p:ph idx="1" type="body"/>
          </p:nvPr>
        </p:nvSpPr>
        <p:spPr>
          <a:xfrm>
            <a:off x="397900" y="1212450"/>
            <a:ext cx="11464500" cy="52164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1200"/>
              </a:spcBef>
              <a:spcAft>
                <a:spcPts val="0"/>
              </a:spcAft>
              <a:buClr>
                <a:schemeClr val="dk1"/>
              </a:buClr>
              <a:buSzPts val="1100"/>
              <a:buFont typeface="Arial"/>
              <a:buNone/>
            </a:pPr>
            <a:r>
              <a:rPr b="1" lang="en-US" sz="2000">
                <a:solidFill>
                  <a:schemeClr val="dk1"/>
                </a:solidFill>
                <a:latin typeface="Times New Roman"/>
                <a:ea typeface="Times New Roman"/>
                <a:cs typeface="Times New Roman"/>
                <a:sym typeface="Times New Roman"/>
              </a:rPr>
              <a:t>Problem Statement</a:t>
            </a:r>
            <a:r>
              <a:rPr lang="en-US" sz="2000">
                <a:solidFill>
                  <a:schemeClr val="dk1"/>
                </a:solidFill>
                <a:latin typeface="Times New Roman"/>
                <a:ea typeface="Times New Roman"/>
                <a:cs typeface="Times New Roman"/>
                <a:sym typeface="Times New Roman"/>
              </a:rPr>
              <a:t>:</a:t>
            </a:r>
            <a:endParaRPr sz="2000">
              <a:solidFill>
                <a:schemeClr val="dk1"/>
              </a:solidFill>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lang="en-US" sz="2000">
                <a:solidFill>
                  <a:schemeClr val="dk1"/>
                </a:solidFill>
                <a:latin typeface="Times New Roman"/>
                <a:ea typeface="Times New Roman"/>
                <a:cs typeface="Times New Roman"/>
                <a:sym typeface="Times New Roman"/>
              </a:rPr>
              <a:t>Despite advancements in automated cashew kernel grading using machine vision and deep learning, existing systems face challenges in real-time processing, hardware constraints, image quality, defect detection, and dataset limitations. These issues hinder the development of efficient, accurate, and scalable grading solutions, impacting product quality, labor efficiency, and profitability in the cashew processing industry.</a:t>
            </a:r>
            <a:endParaRPr sz="2000">
              <a:solidFill>
                <a:schemeClr val="dk1"/>
              </a:solidFill>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b="1" lang="en-US" sz="2000">
                <a:solidFill>
                  <a:schemeClr val="dk1"/>
                </a:solidFill>
                <a:latin typeface="Times New Roman"/>
                <a:ea typeface="Times New Roman"/>
                <a:cs typeface="Times New Roman"/>
                <a:sym typeface="Times New Roman"/>
              </a:rPr>
              <a:t>Objectives:</a:t>
            </a:r>
            <a:endParaRPr b="1" sz="2000">
              <a:solidFill>
                <a:schemeClr val="dk1"/>
              </a:solidFill>
              <a:latin typeface="Times New Roman"/>
              <a:ea typeface="Times New Roman"/>
              <a:cs typeface="Times New Roman"/>
              <a:sym typeface="Times New Roman"/>
            </a:endParaRPr>
          </a:p>
          <a:p>
            <a:pPr indent="-355600" lvl="0" marL="457200" rtl="0" algn="just">
              <a:lnSpc>
                <a:spcPct val="115000"/>
              </a:lnSpc>
              <a:spcBef>
                <a:spcPts val="120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Develop an image processing system to capture raw cashew kernel images and perform data preprocessing.</a:t>
            </a:r>
            <a:endParaRPr sz="2000">
              <a:solidFill>
                <a:schemeClr val="dk1"/>
              </a:solidFill>
              <a:latin typeface="Times New Roman"/>
              <a:ea typeface="Times New Roman"/>
              <a:cs typeface="Times New Roman"/>
              <a:sym typeface="Times New Roman"/>
            </a:endParaRPr>
          </a:p>
          <a:p>
            <a:pPr indent="-355600" lvl="0" marL="457200" rtl="0" algn="just">
              <a:lnSpc>
                <a:spcPct val="115000"/>
              </a:lnSpc>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Design and implement algorithms for feature extraction, data analysis, and classification of kernel variations.</a:t>
            </a:r>
            <a:endParaRPr sz="2000">
              <a:solidFill>
                <a:schemeClr val="dk1"/>
              </a:solidFill>
              <a:latin typeface="Times New Roman"/>
              <a:ea typeface="Times New Roman"/>
              <a:cs typeface="Times New Roman"/>
              <a:sym typeface="Times New Roman"/>
            </a:endParaRPr>
          </a:p>
          <a:p>
            <a:pPr indent="-355600" lvl="0" marL="457200" rtl="0" algn="just">
              <a:lnSpc>
                <a:spcPct val="115000"/>
              </a:lnSpc>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Apply AI techniques to accurately detect, classify, and grade defects in cashew kernels.</a:t>
            </a:r>
            <a:endParaRPr sz="2000">
              <a:solidFill>
                <a:schemeClr val="dk1"/>
              </a:solidFill>
              <a:latin typeface="Times New Roman"/>
              <a:ea typeface="Times New Roman"/>
              <a:cs typeface="Times New Roman"/>
              <a:sym typeface="Times New Roman"/>
            </a:endParaRPr>
          </a:p>
          <a:p>
            <a:pPr indent="-355600" lvl="0" marL="457200" rtl="0" algn="just">
              <a:lnSpc>
                <a:spcPct val="115000"/>
              </a:lnSpc>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Integrate reliable hardware and software components for efficient, real-time testing and grading.</a:t>
            </a:r>
            <a:endParaRPr sz="200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g36e1fbc8706_0_17"/>
          <p:cNvSpPr txBox="1"/>
          <p:nvPr>
            <p:ph type="title"/>
          </p:nvPr>
        </p:nvSpPr>
        <p:spPr>
          <a:xfrm>
            <a:off x="2564524" y="190500"/>
            <a:ext cx="7767000" cy="944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sz="3200">
                <a:solidFill>
                  <a:srgbClr val="0000FF"/>
                </a:solidFill>
                <a:latin typeface="Roboto"/>
                <a:ea typeface="Roboto"/>
                <a:cs typeface="Roboto"/>
                <a:sym typeface="Roboto"/>
              </a:rPr>
              <a:t>Block Diagram/Methodology</a:t>
            </a:r>
            <a:endParaRPr b="1" sz="3200">
              <a:solidFill>
                <a:srgbClr val="0000FF"/>
              </a:solidFill>
              <a:latin typeface="Roboto"/>
              <a:ea typeface="Roboto"/>
              <a:cs typeface="Roboto"/>
              <a:sym typeface="Roboto"/>
            </a:endParaRPr>
          </a:p>
        </p:txBody>
      </p:sp>
      <p:sp>
        <p:nvSpPr>
          <p:cNvPr id="128" name="Google Shape;128;g36e1fbc8706_0_17"/>
          <p:cNvSpPr txBox="1"/>
          <p:nvPr/>
        </p:nvSpPr>
        <p:spPr>
          <a:xfrm>
            <a:off x="4585400" y="6309900"/>
            <a:ext cx="3725400" cy="21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Times New Roman"/>
                <a:ea typeface="Times New Roman"/>
                <a:cs typeface="Times New Roman"/>
                <a:sym typeface="Times New Roman"/>
              </a:rPr>
              <a:t>Fig. Methodology</a:t>
            </a:r>
            <a:endParaRPr b="0" i="0" sz="1500" u="none" cap="none" strike="noStrike">
              <a:solidFill>
                <a:srgbClr val="000000"/>
              </a:solidFill>
              <a:latin typeface="Times New Roman"/>
              <a:ea typeface="Times New Roman"/>
              <a:cs typeface="Times New Roman"/>
              <a:sym typeface="Times New Roman"/>
            </a:endParaRPr>
          </a:p>
        </p:txBody>
      </p:sp>
      <p:pic>
        <p:nvPicPr>
          <p:cNvPr id="129" name="Google Shape;129;g36e1fbc8706_0_17"/>
          <p:cNvPicPr preferRelativeResize="0"/>
          <p:nvPr/>
        </p:nvPicPr>
        <p:blipFill>
          <a:blip r:embed="rId3">
            <a:alphaModFix/>
          </a:blip>
          <a:stretch>
            <a:fillRect/>
          </a:stretch>
        </p:blipFill>
        <p:spPr>
          <a:xfrm>
            <a:off x="3293675" y="1054075"/>
            <a:ext cx="6308688" cy="48705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2"/>
          <p:cNvSpPr/>
          <p:nvPr/>
        </p:nvSpPr>
        <p:spPr>
          <a:xfrm>
            <a:off x="4016744" y="146710"/>
            <a:ext cx="3583032" cy="58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0000FF"/>
                </a:solidFill>
                <a:latin typeface="Times New Roman"/>
                <a:ea typeface="Times New Roman"/>
                <a:cs typeface="Times New Roman"/>
                <a:sym typeface="Times New Roman"/>
              </a:rPr>
              <a:t>METHODOLOGY</a:t>
            </a:r>
            <a:endParaRPr b="0" i="0" sz="1400" u="none" cap="none" strike="noStrike">
              <a:solidFill>
                <a:srgbClr val="000000"/>
              </a:solidFill>
              <a:latin typeface="Arial"/>
              <a:ea typeface="Arial"/>
              <a:cs typeface="Arial"/>
              <a:sym typeface="Arial"/>
            </a:endParaRPr>
          </a:p>
        </p:txBody>
      </p:sp>
      <p:sp>
        <p:nvSpPr>
          <p:cNvPr id="135" name="Google Shape;135;p12"/>
          <p:cNvSpPr txBox="1"/>
          <p:nvPr/>
        </p:nvSpPr>
        <p:spPr>
          <a:xfrm>
            <a:off x="751125" y="1406975"/>
            <a:ext cx="10804200" cy="5170800"/>
          </a:xfrm>
          <a:prstGeom prst="rect">
            <a:avLst/>
          </a:prstGeom>
          <a:noFill/>
          <a:ln>
            <a:noFill/>
          </a:ln>
        </p:spPr>
        <p:txBody>
          <a:bodyPr anchorCtr="0" anchor="t" bIns="91425" lIns="91425" spcFirstLastPara="1" rIns="91425" wrap="square" tIns="91425">
            <a:noAutofit/>
          </a:bodyPr>
          <a:lstStyle/>
          <a:p>
            <a:pPr indent="-355600" lvl="0" marL="457200" marR="0" rtl="0" algn="just">
              <a:lnSpc>
                <a:spcPct val="100000"/>
              </a:lnSpc>
              <a:spcBef>
                <a:spcPts val="0"/>
              </a:spcBef>
              <a:spcAft>
                <a:spcPts val="0"/>
              </a:spcAft>
              <a:buClr>
                <a:schemeClr val="dk1"/>
              </a:buClr>
              <a:buSzPts val="2000"/>
              <a:buFont typeface="Times New Roman"/>
              <a:buAutoNum type="arabicPeriod"/>
            </a:pPr>
            <a:r>
              <a:rPr b="1" i="0" lang="en-US" sz="2000" u="none" cap="none" strike="noStrike">
                <a:solidFill>
                  <a:schemeClr val="dk1"/>
                </a:solidFill>
                <a:latin typeface="Times New Roman"/>
                <a:ea typeface="Times New Roman"/>
                <a:cs typeface="Times New Roman"/>
                <a:sym typeface="Times New Roman"/>
              </a:rPr>
              <a:t>Image Acquisition &amp; Preprocessing</a:t>
            </a:r>
            <a:r>
              <a:rPr b="0" i="0" lang="en-US" sz="2000" u="none" cap="none" strike="noStrike">
                <a:solidFill>
                  <a:schemeClr val="dk1"/>
                </a:solidFill>
                <a:latin typeface="Times New Roman"/>
                <a:ea typeface="Times New Roman"/>
                <a:cs typeface="Times New Roman"/>
                <a:sym typeface="Times New Roman"/>
              </a:rPr>
              <a:t>: Capture diverse cashew kernel images and apply preprocessing (resizing, normalization, augmentation) to build a consistent dataset.</a:t>
            </a:r>
            <a:br>
              <a:rPr b="0" i="0" lang="en-US" sz="2000" u="none" cap="none" strike="noStrike">
                <a:solidFill>
                  <a:schemeClr val="dk1"/>
                </a:solidFill>
                <a:latin typeface="Times New Roman"/>
                <a:ea typeface="Times New Roman"/>
                <a:cs typeface="Times New Roman"/>
                <a:sym typeface="Times New Roman"/>
              </a:rPr>
            </a:br>
            <a:endParaRPr b="0" i="0" sz="2000" u="none" cap="none" strike="noStrike">
              <a:solidFill>
                <a:schemeClr val="dk1"/>
              </a:solidFill>
              <a:latin typeface="Times New Roman"/>
              <a:ea typeface="Times New Roman"/>
              <a:cs typeface="Times New Roman"/>
              <a:sym typeface="Times New Roman"/>
            </a:endParaRPr>
          </a:p>
          <a:p>
            <a:pPr indent="-355600" lvl="0" marL="457200" marR="0" rtl="0" algn="just">
              <a:lnSpc>
                <a:spcPct val="100000"/>
              </a:lnSpc>
              <a:spcBef>
                <a:spcPts val="0"/>
              </a:spcBef>
              <a:spcAft>
                <a:spcPts val="0"/>
              </a:spcAft>
              <a:buClr>
                <a:schemeClr val="dk1"/>
              </a:buClr>
              <a:buSzPts val="2000"/>
              <a:buFont typeface="Times New Roman"/>
              <a:buAutoNum type="arabicPeriod"/>
            </a:pPr>
            <a:r>
              <a:rPr b="1" i="0" lang="en-US" sz="2000" u="none" cap="none" strike="noStrike">
                <a:solidFill>
                  <a:schemeClr val="dk1"/>
                </a:solidFill>
                <a:latin typeface="Times New Roman"/>
                <a:ea typeface="Times New Roman"/>
                <a:cs typeface="Times New Roman"/>
                <a:sym typeface="Times New Roman"/>
              </a:rPr>
              <a:t>Labeling &amp; Model Training</a:t>
            </a:r>
            <a:r>
              <a:rPr b="0" i="0" lang="en-US" sz="2000" u="none" cap="none" strike="noStrike">
                <a:solidFill>
                  <a:schemeClr val="dk1"/>
                </a:solidFill>
                <a:latin typeface="Times New Roman"/>
                <a:ea typeface="Times New Roman"/>
                <a:cs typeface="Times New Roman"/>
                <a:sym typeface="Times New Roman"/>
              </a:rPr>
              <a:t>: Manually label kernels by grade (whole, split, etc.) and train a deep learning model (e.g., YOLO) for classification.</a:t>
            </a:r>
            <a:br>
              <a:rPr b="0" i="0" lang="en-US" sz="2000" u="none" cap="none" strike="noStrike">
                <a:solidFill>
                  <a:schemeClr val="dk1"/>
                </a:solidFill>
                <a:latin typeface="Times New Roman"/>
                <a:ea typeface="Times New Roman"/>
                <a:cs typeface="Times New Roman"/>
                <a:sym typeface="Times New Roman"/>
              </a:rPr>
            </a:br>
            <a:endParaRPr b="0" i="0" sz="2000" u="none" cap="none" strike="noStrike">
              <a:solidFill>
                <a:schemeClr val="dk1"/>
              </a:solidFill>
              <a:latin typeface="Times New Roman"/>
              <a:ea typeface="Times New Roman"/>
              <a:cs typeface="Times New Roman"/>
              <a:sym typeface="Times New Roman"/>
            </a:endParaRPr>
          </a:p>
          <a:p>
            <a:pPr indent="-355600" lvl="0" marL="457200" marR="0" rtl="0" algn="just">
              <a:lnSpc>
                <a:spcPct val="100000"/>
              </a:lnSpc>
              <a:spcBef>
                <a:spcPts val="0"/>
              </a:spcBef>
              <a:spcAft>
                <a:spcPts val="0"/>
              </a:spcAft>
              <a:buClr>
                <a:schemeClr val="dk1"/>
              </a:buClr>
              <a:buSzPts val="2000"/>
              <a:buFont typeface="Times New Roman"/>
              <a:buAutoNum type="arabicPeriod"/>
            </a:pPr>
            <a:r>
              <a:rPr b="1" i="0" lang="en-US" sz="2000" u="none" cap="none" strike="noStrike">
                <a:solidFill>
                  <a:schemeClr val="dk1"/>
                </a:solidFill>
                <a:latin typeface="Times New Roman"/>
                <a:ea typeface="Times New Roman"/>
                <a:cs typeface="Times New Roman"/>
                <a:sym typeface="Times New Roman"/>
              </a:rPr>
              <a:t>Real-Time Classification</a:t>
            </a:r>
            <a:r>
              <a:rPr b="0" i="0" lang="en-US" sz="2000" u="none" cap="none" strike="noStrike">
                <a:solidFill>
                  <a:schemeClr val="dk1"/>
                </a:solidFill>
                <a:latin typeface="Times New Roman"/>
                <a:ea typeface="Times New Roman"/>
                <a:cs typeface="Times New Roman"/>
                <a:sym typeface="Times New Roman"/>
              </a:rPr>
              <a:t>: Deploy the model on edge devices for real-time detection and grading of kernels on a moving conveyor.</a:t>
            </a:r>
            <a:br>
              <a:rPr b="0" i="0" lang="en-US" sz="2000" u="none" cap="none" strike="noStrike">
                <a:solidFill>
                  <a:schemeClr val="dk1"/>
                </a:solidFill>
                <a:latin typeface="Times New Roman"/>
                <a:ea typeface="Times New Roman"/>
                <a:cs typeface="Times New Roman"/>
                <a:sym typeface="Times New Roman"/>
              </a:rPr>
            </a:br>
            <a:endParaRPr b="0" i="0" sz="2000" u="none" cap="none" strike="noStrike">
              <a:solidFill>
                <a:schemeClr val="dk1"/>
              </a:solidFill>
              <a:latin typeface="Times New Roman"/>
              <a:ea typeface="Times New Roman"/>
              <a:cs typeface="Times New Roman"/>
              <a:sym typeface="Times New Roman"/>
            </a:endParaRPr>
          </a:p>
          <a:p>
            <a:pPr indent="-355600" lvl="0" marL="457200" marR="0" rtl="0" algn="just">
              <a:lnSpc>
                <a:spcPct val="100000"/>
              </a:lnSpc>
              <a:spcBef>
                <a:spcPts val="0"/>
              </a:spcBef>
              <a:spcAft>
                <a:spcPts val="0"/>
              </a:spcAft>
              <a:buClr>
                <a:schemeClr val="dk1"/>
              </a:buClr>
              <a:buSzPts val="2000"/>
              <a:buFont typeface="Times New Roman"/>
              <a:buAutoNum type="arabicPeriod"/>
            </a:pPr>
            <a:r>
              <a:rPr b="1" i="0" lang="en-US" sz="2000" u="none" cap="none" strike="noStrike">
                <a:solidFill>
                  <a:schemeClr val="dk1"/>
                </a:solidFill>
                <a:latin typeface="Times New Roman"/>
                <a:ea typeface="Times New Roman"/>
                <a:cs typeface="Times New Roman"/>
                <a:sym typeface="Times New Roman"/>
              </a:rPr>
              <a:t>Hardware Integration</a:t>
            </a:r>
            <a:r>
              <a:rPr b="0" i="0" lang="en-US" sz="2000" u="none" cap="none" strike="noStrike">
                <a:solidFill>
                  <a:schemeClr val="dk1"/>
                </a:solidFill>
                <a:latin typeface="Times New Roman"/>
                <a:ea typeface="Times New Roman"/>
                <a:cs typeface="Times New Roman"/>
                <a:sym typeface="Times New Roman"/>
              </a:rPr>
              <a:t>: Connect the classifier to microcontrollers (e.g., Arduino) and sensors to control actuators for sorting.</a:t>
            </a:r>
            <a:br>
              <a:rPr b="0" i="0" lang="en-US" sz="2000" u="none" cap="none" strike="noStrike">
                <a:solidFill>
                  <a:schemeClr val="dk1"/>
                </a:solidFill>
                <a:latin typeface="Times New Roman"/>
                <a:ea typeface="Times New Roman"/>
                <a:cs typeface="Times New Roman"/>
                <a:sym typeface="Times New Roman"/>
              </a:rPr>
            </a:br>
            <a:endParaRPr b="0" i="0" sz="2000" u="none" cap="none" strike="noStrike">
              <a:solidFill>
                <a:schemeClr val="dk1"/>
              </a:solidFill>
              <a:latin typeface="Times New Roman"/>
              <a:ea typeface="Times New Roman"/>
              <a:cs typeface="Times New Roman"/>
              <a:sym typeface="Times New Roman"/>
            </a:endParaRPr>
          </a:p>
          <a:p>
            <a:pPr indent="-355600" lvl="0" marL="457200" marR="0" rtl="0" algn="just">
              <a:lnSpc>
                <a:spcPct val="100000"/>
              </a:lnSpc>
              <a:spcBef>
                <a:spcPts val="0"/>
              </a:spcBef>
              <a:spcAft>
                <a:spcPts val="0"/>
              </a:spcAft>
              <a:buClr>
                <a:schemeClr val="dk1"/>
              </a:buClr>
              <a:buSzPts val="2000"/>
              <a:buFont typeface="Times New Roman"/>
              <a:buAutoNum type="arabicPeriod"/>
            </a:pPr>
            <a:r>
              <a:rPr b="1" i="0" lang="en-US" sz="2000" u="none" cap="none" strike="noStrike">
                <a:solidFill>
                  <a:schemeClr val="dk1"/>
                </a:solidFill>
                <a:latin typeface="Times New Roman"/>
                <a:ea typeface="Times New Roman"/>
                <a:cs typeface="Times New Roman"/>
                <a:sym typeface="Times New Roman"/>
              </a:rPr>
              <a:t>Automated Sorting</a:t>
            </a:r>
            <a:r>
              <a:rPr b="0" i="0" lang="en-US" sz="2000" u="none" cap="none" strike="noStrike">
                <a:solidFill>
                  <a:schemeClr val="dk1"/>
                </a:solidFill>
                <a:latin typeface="Times New Roman"/>
                <a:ea typeface="Times New Roman"/>
                <a:cs typeface="Times New Roman"/>
                <a:sym typeface="Times New Roman"/>
              </a:rPr>
              <a:t>: Sort kernels into graded bins using actuators, enabling efficient and consistent automated grading.</a:t>
            </a:r>
            <a:endParaRPr b="0" i="0" sz="20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3"/>
          <p:cNvSpPr/>
          <p:nvPr/>
        </p:nvSpPr>
        <p:spPr>
          <a:xfrm>
            <a:off x="4016744" y="146710"/>
            <a:ext cx="35829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0000FF"/>
                </a:solidFill>
                <a:latin typeface="Times New Roman"/>
                <a:ea typeface="Times New Roman"/>
                <a:cs typeface="Times New Roman"/>
                <a:sym typeface="Times New Roman"/>
              </a:rPr>
              <a:t>METHODOLOGY</a:t>
            </a:r>
            <a:endParaRPr b="0" i="0" sz="1400" u="none" cap="none" strike="noStrike">
              <a:solidFill>
                <a:srgbClr val="000000"/>
              </a:solidFill>
              <a:latin typeface="Arial"/>
              <a:ea typeface="Arial"/>
              <a:cs typeface="Arial"/>
              <a:sym typeface="Arial"/>
            </a:endParaRPr>
          </a:p>
        </p:txBody>
      </p:sp>
      <p:pic>
        <p:nvPicPr>
          <p:cNvPr id="141" name="Google Shape;141;p13"/>
          <p:cNvPicPr preferRelativeResize="0"/>
          <p:nvPr/>
        </p:nvPicPr>
        <p:blipFill rotWithShape="1">
          <a:blip r:embed="rId3">
            <a:alphaModFix/>
          </a:blip>
          <a:srcRect b="0" l="0" r="0" t="0"/>
          <a:stretch/>
        </p:blipFill>
        <p:spPr>
          <a:xfrm>
            <a:off x="1761300" y="983625"/>
            <a:ext cx="8669401" cy="5099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4"/>
          <p:cNvSpPr txBox="1"/>
          <p:nvPr>
            <p:ph type="title"/>
          </p:nvPr>
        </p:nvSpPr>
        <p:spPr>
          <a:xfrm>
            <a:off x="2618475" y="805026"/>
            <a:ext cx="7087500" cy="5715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sz="3200">
                <a:solidFill>
                  <a:srgbClr val="0000FF"/>
                </a:solidFill>
                <a:latin typeface="Times New Roman"/>
                <a:ea typeface="Times New Roman"/>
                <a:cs typeface="Times New Roman"/>
                <a:sym typeface="Times New Roman"/>
              </a:rPr>
              <a:t>EXPECTED OUTCOMES</a:t>
            </a:r>
            <a:endParaRPr b="1" sz="3200">
              <a:solidFill>
                <a:srgbClr val="0000FF"/>
              </a:solidFill>
              <a:latin typeface="Times New Roman"/>
              <a:ea typeface="Times New Roman"/>
              <a:cs typeface="Times New Roman"/>
              <a:sym typeface="Times New Roman"/>
            </a:endParaRPr>
          </a:p>
        </p:txBody>
      </p:sp>
      <p:sp>
        <p:nvSpPr>
          <p:cNvPr id="147" name="Google Shape;147;p14"/>
          <p:cNvSpPr txBox="1"/>
          <p:nvPr/>
        </p:nvSpPr>
        <p:spPr>
          <a:xfrm>
            <a:off x="649800" y="1895800"/>
            <a:ext cx="11044500" cy="3379800"/>
          </a:xfrm>
          <a:prstGeom prst="rect">
            <a:avLst/>
          </a:prstGeom>
          <a:noFill/>
          <a:ln>
            <a:noFill/>
          </a:ln>
        </p:spPr>
        <p:txBody>
          <a:bodyPr anchorCtr="0" anchor="t" bIns="91425" lIns="91425" spcFirstLastPara="1" rIns="91425" wrap="square" tIns="91425">
            <a:noAutofit/>
          </a:bodyPr>
          <a:lstStyle/>
          <a:p>
            <a:pPr indent="-355600" lvl="0" marL="457200" marR="0" rtl="0" algn="just">
              <a:lnSpc>
                <a:spcPct val="100000"/>
              </a:lnSpc>
              <a:spcBef>
                <a:spcPts val="0"/>
              </a:spcBef>
              <a:spcAft>
                <a:spcPts val="0"/>
              </a:spcAft>
              <a:buClr>
                <a:srgbClr val="000000"/>
              </a:buClr>
              <a:buSzPts val="2000"/>
              <a:buFont typeface="Times New Roman"/>
              <a:buChar char="●"/>
            </a:pPr>
            <a:r>
              <a:rPr b="0" i="0" lang="en-US" sz="2000" u="none" cap="none" strike="noStrike">
                <a:solidFill>
                  <a:srgbClr val="000000"/>
                </a:solidFill>
                <a:latin typeface="Times New Roman"/>
                <a:ea typeface="Times New Roman"/>
                <a:cs typeface="Times New Roman"/>
                <a:sym typeface="Times New Roman"/>
              </a:rPr>
              <a:t>Accurate and consistent classification of cashew kernels into defined grades (whole, split, scorched, etc.).</a:t>
            </a:r>
            <a:br>
              <a:rPr b="0" i="0" lang="en-US" sz="2000" u="none" cap="none" strike="noStrike">
                <a:solidFill>
                  <a:srgbClr val="000000"/>
                </a:solidFill>
                <a:latin typeface="Times New Roman"/>
                <a:ea typeface="Times New Roman"/>
                <a:cs typeface="Times New Roman"/>
                <a:sym typeface="Times New Roman"/>
              </a:rPr>
            </a:br>
            <a:endParaRPr b="0" i="0" sz="2000" u="none" cap="none" strike="noStrike">
              <a:solidFill>
                <a:srgbClr val="000000"/>
              </a:solidFill>
              <a:latin typeface="Times New Roman"/>
              <a:ea typeface="Times New Roman"/>
              <a:cs typeface="Times New Roman"/>
              <a:sym typeface="Times New Roman"/>
            </a:endParaRPr>
          </a:p>
          <a:p>
            <a:pPr indent="-355600" lvl="0" marL="457200" marR="0" rtl="0" algn="just">
              <a:lnSpc>
                <a:spcPct val="100000"/>
              </a:lnSpc>
              <a:spcBef>
                <a:spcPts val="0"/>
              </a:spcBef>
              <a:spcAft>
                <a:spcPts val="0"/>
              </a:spcAft>
              <a:buClr>
                <a:srgbClr val="000000"/>
              </a:buClr>
              <a:buSzPts val="2000"/>
              <a:buFont typeface="Times New Roman"/>
              <a:buChar char="●"/>
            </a:pPr>
            <a:r>
              <a:rPr b="0" i="0" lang="en-US" sz="2000" u="none" cap="none" strike="noStrike">
                <a:solidFill>
                  <a:srgbClr val="000000"/>
                </a:solidFill>
                <a:latin typeface="Times New Roman"/>
                <a:ea typeface="Times New Roman"/>
                <a:cs typeface="Times New Roman"/>
                <a:sym typeface="Times New Roman"/>
              </a:rPr>
              <a:t>Real-time processing capability enabling fast grading on a moving conveyor belt.</a:t>
            </a:r>
            <a:br>
              <a:rPr b="0" i="0" lang="en-US" sz="2000" u="none" cap="none" strike="noStrike">
                <a:solidFill>
                  <a:srgbClr val="000000"/>
                </a:solidFill>
                <a:latin typeface="Times New Roman"/>
                <a:ea typeface="Times New Roman"/>
                <a:cs typeface="Times New Roman"/>
                <a:sym typeface="Times New Roman"/>
              </a:rPr>
            </a:br>
            <a:endParaRPr b="0" i="0" sz="2000" u="none" cap="none" strike="noStrike">
              <a:solidFill>
                <a:srgbClr val="000000"/>
              </a:solidFill>
              <a:latin typeface="Times New Roman"/>
              <a:ea typeface="Times New Roman"/>
              <a:cs typeface="Times New Roman"/>
              <a:sym typeface="Times New Roman"/>
            </a:endParaRPr>
          </a:p>
          <a:p>
            <a:pPr indent="-355600" lvl="0" marL="457200" marR="0" rtl="0" algn="just">
              <a:lnSpc>
                <a:spcPct val="100000"/>
              </a:lnSpc>
              <a:spcBef>
                <a:spcPts val="0"/>
              </a:spcBef>
              <a:spcAft>
                <a:spcPts val="0"/>
              </a:spcAft>
              <a:buClr>
                <a:srgbClr val="000000"/>
              </a:buClr>
              <a:buSzPts val="2000"/>
              <a:buFont typeface="Times New Roman"/>
              <a:buChar char="●"/>
            </a:pPr>
            <a:r>
              <a:rPr b="0" i="0" lang="en-US" sz="2000" u="none" cap="none" strike="noStrike">
                <a:solidFill>
                  <a:srgbClr val="000000"/>
                </a:solidFill>
                <a:latin typeface="Times New Roman"/>
                <a:ea typeface="Times New Roman"/>
                <a:cs typeface="Times New Roman"/>
                <a:sym typeface="Times New Roman"/>
              </a:rPr>
              <a:t>Reduced reliance on manual inspection, lowering labor costs and human errors.</a:t>
            </a:r>
            <a:br>
              <a:rPr b="0" i="0" lang="en-US" sz="2000" u="none" cap="none" strike="noStrike">
                <a:solidFill>
                  <a:srgbClr val="000000"/>
                </a:solidFill>
                <a:latin typeface="Times New Roman"/>
                <a:ea typeface="Times New Roman"/>
                <a:cs typeface="Times New Roman"/>
                <a:sym typeface="Times New Roman"/>
              </a:rPr>
            </a:br>
            <a:endParaRPr b="0" i="0" sz="2000" u="none" cap="none" strike="noStrike">
              <a:solidFill>
                <a:srgbClr val="000000"/>
              </a:solidFill>
              <a:latin typeface="Times New Roman"/>
              <a:ea typeface="Times New Roman"/>
              <a:cs typeface="Times New Roman"/>
              <a:sym typeface="Times New Roman"/>
            </a:endParaRPr>
          </a:p>
          <a:p>
            <a:pPr indent="-355600" lvl="0" marL="457200" marR="0" rtl="0" algn="just">
              <a:lnSpc>
                <a:spcPct val="100000"/>
              </a:lnSpc>
              <a:spcBef>
                <a:spcPts val="0"/>
              </a:spcBef>
              <a:spcAft>
                <a:spcPts val="0"/>
              </a:spcAft>
              <a:buClr>
                <a:srgbClr val="000000"/>
              </a:buClr>
              <a:buSzPts val="2000"/>
              <a:buFont typeface="Times New Roman"/>
              <a:buChar char="●"/>
            </a:pPr>
            <a:r>
              <a:rPr b="0" i="0" lang="en-US" sz="2000" u="none" cap="none" strike="noStrike">
                <a:solidFill>
                  <a:srgbClr val="000000"/>
                </a:solidFill>
                <a:latin typeface="Times New Roman"/>
                <a:ea typeface="Times New Roman"/>
                <a:cs typeface="Times New Roman"/>
                <a:sym typeface="Times New Roman"/>
              </a:rPr>
              <a:t>Improved overall efficiency and throughput in cashew processing.</a:t>
            </a:r>
            <a:br>
              <a:rPr b="0" i="0" lang="en-US" sz="2000" u="none" cap="none" strike="noStrike">
                <a:solidFill>
                  <a:srgbClr val="000000"/>
                </a:solidFill>
                <a:latin typeface="Times New Roman"/>
                <a:ea typeface="Times New Roman"/>
                <a:cs typeface="Times New Roman"/>
                <a:sym typeface="Times New Roman"/>
              </a:rPr>
            </a:br>
            <a:endParaRPr b="0" i="0" sz="2000" u="none" cap="none" strike="noStrike">
              <a:solidFill>
                <a:srgbClr val="000000"/>
              </a:solidFill>
              <a:latin typeface="Times New Roman"/>
              <a:ea typeface="Times New Roman"/>
              <a:cs typeface="Times New Roman"/>
              <a:sym typeface="Times New Roman"/>
            </a:endParaRPr>
          </a:p>
          <a:p>
            <a:pPr indent="-355600" lvl="0" marL="457200" marR="0" rtl="0" algn="just">
              <a:lnSpc>
                <a:spcPct val="100000"/>
              </a:lnSpc>
              <a:spcBef>
                <a:spcPts val="0"/>
              </a:spcBef>
              <a:spcAft>
                <a:spcPts val="0"/>
              </a:spcAft>
              <a:buClr>
                <a:srgbClr val="000000"/>
              </a:buClr>
              <a:buSzPts val="2000"/>
              <a:buFont typeface="Times New Roman"/>
              <a:buChar char="●"/>
            </a:pPr>
            <a:r>
              <a:rPr b="0" i="0" lang="en-US" sz="2000" u="none" cap="none" strike="noStrike">
                <a:solidFill>
                  <a:srgbClr val="000000"/>
                </a:solidFill>
                <a:latin typeface="Times New Roman"/>
                <a:ea typeface="Times New Roman"/>
                <a:cs typeface="Times New Roman"/>
                <a:sym typeface="Times New Roman"/>
              </a:rPr>
              <a:t>Scalable and robust hardware-software integration suitable for industrial deployment.</a:t>
            </a:r>
            <a:endParaRPr b="0" i="0" sz="20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5"/>
          <p:cNvSpPr txBox="1"/>
          <p:nvPr>
            <p:ph type="title"/>
          </p:nvPr>
        </p:nvSpPr>
        <p:spPr>
          <a:xfrm>
            <a:off x="2605349" y="503475"/>
            <a:ext cx="7767000" cy="944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lang="en-US" sz="3200">
                <a:solidFill>
                  <a:srgbClr val="0000FF"/>
                </a:solidFill>
                <a:latin typeface="Roboto"/>
                <a:ea typeface="Roboto"/>
                <a:cs typeface="Roboto"/>
                <a:sym typeface="Roboto"/>
              </a:rPr>
              <a:t>TIMELINE(GANTT CHART)</a:t>
            </a:r>
            <a:endParaRPr sz="3200">
              <a:solidFill>
                <a:srgbClr val="0000FF"/>
              </a:solidFill>
              <a:latin typeface="Roboto"/>
              <a:ea typeface="Roboto"/>
              <a:cs typeface="Roboto"/>
              <a:sym typeface="Roboto"/>
            </a:endParaRPr>
          </a:p>
        </p:txBody>
      </p:sp>
      <p:pic>
        <p:nvPicPr>
          <p:cNvPr id="153" name="Google Shape;153;p15"/>
          <p:cNvPicPr preferRelativeResize="0"/>
          <p:nvPr/>
        </p:nvPicPr>
        <p:blipFill rotWithShape="1">
          <a:blip r:embed="rId3">
            <a:alphaModFix/>
          </a:blip>
          <a:srcRect b="-2740" l="0" r="0" t="2740"/>
          <a:stretch/>
        </p:blipFill>
        <p:spPr>
          <a:xfrm>
            <a:off x="908387" y="1447575"/>
            <a:ext cx="9336176" cy="5549199"/>
          </a:xfrm>
          <a:prstGeom prst="rect">
            <a:avLst/>
          </a:prstGeom>
          <a:noFill/>
          <a:ln>
            <a:noFill/>
          </a:ln>
        </p:spPr>
      </p:pic>
      <p:sp>
        <p:nvSpPr>
          <p:cNvPr id="154" name="Google Shape;154;p15"/>
          <p:cNvSpPr/>
          <p:nvPr/>
        </p:nvSpPr>
        <p:spPr>
          <a:xfrm>
            <a:off x="0" y="1306525"/>
            <a:ext cx="12192000" cy="361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6"/>
          <p:cNvSpPr txBox="1"/>
          <p:nvPr/>
        </p:nvSpPr>
        <p:spPr>
          <a:xfrm>
            <a:off x="3967750" y="354350"/>
            <a:ext cx="4640400" cy="83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chemeClr val="accent1"/>
                </a:solidFill>
                <a:latin typeface="Times"/>
                <a:ea typeface="Times"/>
                <a:cs typeface="Times"/>
                <a:sym typeface="Times"/>
              </a:rPr>
              <a:t>DATA COLLECTION</a:t>
            </a:r>
            <a:endParaRPr b="1" i="0" sz="3200" u="none" cap="none" strike="noStrike">
              <a:solidFill>
                <a:schemeClr val="accent1"/>
              </a:solidFill>
              <a:latin typeface="Times"/>
              <a:ea typeface="Times"/>
              <a:cs typeface="Times"/>
              <a:sym typeface="Times"/>
            </a:endParaRPr>
          </a:p>
        </p:txBody>
      </p:sp>
      <p:graphicFrame>
        <p:nvGraphicFramePr>
          <p:cNvPr id="160" name="Google Shape;160;p16"/>
          <p:cNvGraphicFramePr/>
          <p:nvPr/>
        </p:nvGraphicFramePr>
        <p:xfrm>
          <a:off x="1231750" y="2931475"/>
          <a:ext cx="3000000" cy="3000000"/>
        </p:xfrm>
        <a:graphic>
          <a:graphicData uri="http://schemas.openxmlformats.org/drawingml/2006/table">
            <a:tbl>
              <a:tblPr>
                <a:noFill/>
                <a:tableStyleId>{156BE40C-6B74-4600-AE88-31A7662FF70A}</a:tableStyleId>
              </a:tblPr>
              <a:tblGrid>
                <a:gridCol w="3250725"/>
                <a:gridCol w="3250725"/>
                <a:gridCol w="3250725"/>
              </a:tblGrid>
              <a:tr h="381000">
                <a:tc>
                  <a:txBody>
                    <a:bodyPr/>
                    <a:lstStyle/>
                    <a:p>
                      <a:pPr indent="0" lvl="0" marL="0" marR="0" rtl="0" algn="l">
                        <a:lnSpc>
                          <a:spcPct val="100000"/>
                        </a:lnSpc>
                        <a:spcBef>
                          <a:spcPts val="0"/>
                        </a:spcBef>
                        <a:spcAft>
                          <a:spcPts val="0"/>
                        </a:spcAft>
                        <a:buClr>
                          <a:srgbClr val="000000"/>
                        </a:buClr>
                        <a:buSzPts val="2000"/>
                        <a:buFont typeface="Arial"/>
                        <a:buNone/>
                      </a:pPr>
                      <a:r>
                        <a:rPr b="1" lang="en-US" sz="2000" u="none" cap="none" strike="noStrike">
                          <a:latin typeface="Times"/>
                          <a:ea typeface="Times"/>
                          <a:cs typeface="Times"/>
                          <a:sym typeface="Times"/>
                        </a:rPr>
                        <a:t>GRADES</a:t>
                      </a:r>
                      <a:endParaRPr b="1" sz="2000" u="none" cap="none" strike="noStrike">
                        <a:latin typeface="Times"/>
                        <a:ea typeface="Times"/>
                        <a:cs typeface="Times"/>
                        <a:sym typeface="Time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2000"/>
                        <a:buFont typeface="Arial"/>
                        <a:buNone/>
                      </a:pPr>
                      <a:r>
                        <a:rPr b="1" lang="en-US" sz="2000" u="none" cap="none" strike="noStrike">
                          <a:latin typeface="Times"/>
                          <a:ea typeface="Times"/>
                          <a:cs typeface="Times"/>
                          <a:sym typeface="Times"/>
                        </a:rPr>
                        <a:t>NO. OF IMAGES</a:t>
                      </a:r>
                      <a:endParaRPr b="1" sz="2000" u="none" cap="none" strike="noStrike">
                        <a:latin typeface="Times"/>
                        <a:ea typeface="Times"/>
                        <a:cs typeface="Times"/>
                        <a:sym typeface="Time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2000"/>
                        <a:buFont typeface="Arial"/>
                        <a:buNone/>
                      </a:pPr>
                      <a:r>
                        <a:rPr b="1" lang="en-US" sz="2000" u="none" cap="none" strike="noStrike">
                          <a:latin typeface="Times"/>
                          <a:ea typeface="Times"/>
                          <a:cs typeface="Times"/>
                          <a:sym typeface="Times"/>
                        </a:rPr>
                        <a:t>RESOLUTION </a:t>
                      </a:r>
                      <a:endParaRPr b="1" sz="2000" u="none" cap="none" strike="noStrike">
                        <a:latin typeface="Times"/>
                        <a:ea typeface="Times"/>
                        <a:cs typeface="Times"/>
                        <a:sym typeface="Times"/>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Times"/>
                          <a:ea typeface="Times"/>
                          <a:cs typeface="Times"/>
                          <a:sym typeface="Times"/>
                        </a:rPr>
                        <a:t>W180</a:t>
                      </a:r>
                      <a:endParaRPr sz="2000" u="none" cap="none" strike="noStrike">
                        <a:latin typeface="Times"/>
                        <a:ea typeface="Times"/>
                        <a:cs typeface="Times"/>
                        <a:sym typeface="Time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Times"/>
                          <a:ea typeface="Times"/>
                          <a:cs typeface="Times"/>
                          <a:sym typeface="Times"/>
                        </a:rPr>
                        <a:t>668</a:t>
                      </a:r>
                      <a:endParaRPr sz="2000" u="none" cap="none" strike="noStrike">
                        <a:latin typeface="Times"/>
                        <a:ea typeface="Times"/>
                        <a:cs typeface="Times"/>
                        <a:sym typeface="Time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Times"/>
                          <a:ea typeface="Times"/>
                          <a:cs typeface="Times"/>
                          <a:sym typeface="Times"/>
                        </a:rPr>
                        <a:t>1280X800 + 6000X4000</a:t>
                      </a:r>
                      <a:endParaRPr sz="2000" u="none" cap="none" strike="noStrike">
                        <a:latin typeface="Times"/>
                        <a:ea typeface="Times"/>
                        <a:cs typeface="Times"/>
                        <a:sym typeface="Times"/>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Times"/>
                          <a:ea typeface="Times"/>
                          <a:cs typeface="Times"/>
                          <a:sym typeface="Times"/>
                        </a:rPr>
                        <a:t>W240</a:t>
                      </a:r>
                      <a:endParaRPr sz="2000" u="none" cap="none" strike="noStrike">
                        <a:latin typeface="Times"/>
                        <a:ea typeface="Times"/>
                        <a:cs typeface="Times"/>
                        <a:sym typeface="Time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Times"/>
                          <a:ea typeface="Times"/>
                          <a:cs typeface="Times"/>
                          <a:sym typeface="Times"/>
                        </a:rPr>
                        <a:t>300</a:t>
                      </a:r>
                      <a:endParaRPr sz="2000" u="none" cap="none" strike="noStrike">
                        <a:latin typeface="Times"/>
                        <a:ea typeface="Times"/>
                        <a:cs typeface="Times"/>
                        <a:sym typeface="Time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solidFill>
                            <a:schemeClr val="dk1"/>
                          </a:solidFill>
                          <a:latin typeface="Times"/>
                          <a:ea typeface="Times"/>
                          <a:cs typeface="Times"/>
                          <a:sym typeface="Times"/>
                        </a:rPr>
                        <a:t>1280X800 + 6000X4000</a:t>
                      </a:r>
                      <a:endParaRPr sz="2000" u="none" cap="none" strike="noStrike">
                        <a:solidFill>
                          <a:schemeClr val="dk1"/>
                        </a:solidFill>
                        <a:latin typeface="Times"/>
                        <a:ea typeface="Times"/>
                        <a:cs typeface="Times"/>
                        <a:sym typeface="Times"/>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Times"/>
                          <a:ea typeface="Times"/>
                          <a:cs typeface="Times"/>
                          <a:sym typeface="Times"/>
                        </a:rPr>
                        <a:t>W300</a:t>
                      </a:r>
                      <a:endParaRPr sz="2000" u="none" cap="none" strike="noStrike">
                        <a:latin typeface="Times"/>
                        <a:ea typeface="Times"/>
                        <a:cs typeface="Times"/>
                        <a:sym typeface="Time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Times"/>
                          <a:ea typeface="Times"/>
                          <a:cs typeface="Times"/>
                          <a:sym typeface="Times"/>
                        </a:rPr>
                        <a:t>666</a:t>
                      </a:r>
                      <a:endParaRPr sz="2000" u="none" cap="none" strike="noStrike">
                        <a:latin typeface="Times"/>
                        <a:ea typeface="Times"/>
                        <a:cs typeface="Times"/>
                        <a:sym typeface="Time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solidFill>
                            <a:schemeClr val="dk1"/>
                          </a:solidFill>
                          <a:latin typeface="Times"/>
                          <a:ea typeface="Times"/>
                          <a:cs typeface="Times"/>
                          <a:sym typeface="Times"/>
                        </a:rPr>
                        <a:t>1280X800 + 6000X4000</a:t>
                      </a:r>
                      <a:endParaRPr sz="2000" u="none" cap="none" strike="noStrike">
                        <a:latin typeface="Times"/>
                        <a:ea typeface="Times"/>
                        <a:cs typeface="Times"/>
                        <a:sym typeface="Times"/>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Times"/>
                          <a:ea typeface="Times"/>
                          <a:cs typeface="Times"/>
                          <a:sym typeface="Times"/>
                        </a:rPr>
                        <a:t>W400</a:t>
                      </a:r>
                      <a:endParaRPr sz="2000" u="none" cap="none" strike="noStrike">
                        <a:latin typeface="Times"/>
                        <a:ea typeface="Times"/>
                        <a:cs typeface="Times"/>
                        <a:sym typeface="Time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Times"/>
                          <a:ea typeface="Times"/>
                          <a:cs typeface="Times"/>
                          <a:sym typeface="Times"/>
                        </a:rPr>
                        <a:t>600</a:t>
                      </a:r>
                      <a:endParaRPr sz="2000" u="none" cap="none" strike="noStrike">
                        <a:latin typeface="Times"/>
                        <a:ea typeface="Times"/>
                        <a:cs typeface="Times"/>
                        <a:sym typeface="Time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solidFill>
                            <a:schemeClr val="dk1"/>
                          </a:solidFill>
                          <a:latin typeface="Times"/>
                          <a:ea typeface="Times"/>
                          <a:cs typeface="Times"/>
                          <a:sym typeface="Times"/>
                        </a:rPr>
                        <a:t>1280X800 + 6000X4000</a:t>
                      </a:r>
                      <a:endParaRPr sz="2000" u="none" cap="none" strike="noStrike">
                        <a:latin typeface="Times"/>
                        <a:ea typeface="Times"/>
                        <a:cs typeface="Times"/>
                        <a:sym typeface="Times"/>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Times"/>
                          <a:ea typeface="Times"/>
                          <a:cs typeface="Times"/>
                          <a:sym typeface="Times"/>
                        </a:rPr>
                        <a:t>W500</a:t>
                      </a:r>
                      <a:endParaRPr sz="2000" u="none" cap="none" strike="noStrike">
                        <a:latin typeface="Times"/>
                        <a:ea typeface="Times"/>
                        <a:cs typeface="Times"/>
                        <a:sym typeface="Time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Times"/>
                          <a:ea typeface="Times"/>
                          <a:cs typeface="Times"/>
                          <a:sym typeface="Times"/>
                        </a:rPr>
                        <a:t>600</a:t>
                      </a:r>
                      <a:endParaRPr sz="2000" u="none" cap="none" strike="noStrike">
                        <a:latin typeface="Times"/>
                        <a:ea typeface="Times"/>
                        <a:cs typeface="Times"/>
                        <a:sym typeface="Time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solidFill>
                            <a:schemeClr val="dk1"/>
                          </a:solidFill>
                          <a:latin typeface="Times"/>
                          <a:ea typeface="Times"/>
                          <a:cs typeface="Times"/>
                          <a:sym typeface="Times"/>
                        </a:rPr>
                        <a:t>1280X800 + 6000X4000</a:t>
                      </a:r>
                      <a:endParaRPr sz="2000" u="none" cap="none" strike="noStrike">
                        <a:latin typeface="Times"/>
                        <a:ea typeface="Times"/>
                        <a:cs typeface="Times"/>
                        <a:sym typeface="Times"/>
                      </a:endParaRPr>
                    </a:p>
                  </a:txBody>
                  <a:tcPr marT="91425" marB="91425" marR="91425" marL="91425"/>
                </a:tc>
              </a:tr>
            </a:tbl>
          </a:graphicData>
        </a:graphic>
      </p:graphicFrame>
      <p:sp>
        <p:nvSpPr>
          <p:cNvPr id="161" name="Google Shape;161;p16"/>
          <p:cNvSpPr txBox="1"/>
          <p:nvPr/>
        </p:nvSpPr>
        <p:spPr>
          <a:xfrm>
            <a:off x="1231750" y="1478275"/>
            <a:ext cx="9527700" cy="135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Times"/>
                <a:ea typeface="Times"/>
                <a:cs typeface="Times"/>
                <a:sym typeface="Times"/>
              </a:rPr>
              <a:t>Type:</a:t>
            </a:r>
            <a:r>
              <a:rPr b="0" i="0" lang="en-US" sz="2000" u="none" cap="none" strike="noStrike">
                <a:solidFill>
                  <a:schemeClr val="dk1"/>
                </a:solidFill>
                <a:latin typeface="Times"/>
                <a:ea typeface="Times"/>
                <a:cs typeface="Times"/>
                <a:sym typeface="Times"/>
              </a:rPr>
              <a:t> RGB images captured using real-time(Webcam and DSLR) camera. Image Format and </a:t>
            </a:r>
            <a:r>
              <a:rPr b="0" i="0" lang="en-US" sz="2000" u="none" cap="none" strike="noStrike">
                <a:solidFill>
                  <a:srgbClr val="188038"/>
                </a:solidFill>
                <a:latin typeface="Times"/>
                <a:ea typeface="Times"/>
                <a:cs typeface="Times"/>
                <a:sym typeface="Times"/>
              </a:rPr>
              <a:t>.jpg</a:t>
            </a:r>
            <a:endParaRPr b="0" i="0" sz="2000" u="none" cap="none" strike="noStrike">
              <a:solidFill>
                <a:srgbClr val="188038"/>
              </a:solidFill>
              <a:latin typeface="Times"/>
              <a:ea typeface="Times"/>
              <a:cs typeface="Times"/>
              <a:sym typeface="Times"/>
            </a:endParaRPr>
          </a:p>
          <a:p>
            <a:pPr indent="-355600" lvl="0" marL="457200" marR="0" rtl="0" algn="l">
              <a:lnSpc>
                <a:spcPct val="100000"/>
              </a:lnSpc>
              <a:spcBef>
                <a:spcPts val="0"/>
              </a:spcBef>
              <a:spcAft>
                <a:spcPts val="0"/>
              </a:spcAft>
              <a:buClr>
                <a:schemeClr val="dk1"/>
              </a:buClr>
              <a:buSzPts val="2000"/>
              <a:buFont typeface="Times"/>
              <a:buChar char="●"/>
            </a:pPr>
            <a:r>
              <a:rPr b="1" i="0" lang="en-US" sz="2000" u="none" cap="none" strike="noStrike">
                <a:solidFill>
                  <a:schemeClr val="dk1"/>
                </a:solidFill>
                <a:latin typeface="Times"/>
                <a:ea typeface="Times"/>
                <a:cs typeface="Times"/>
                <a:sym typeface="Times"/>
              </a:rPr>
              <a:t>Total Images:</a:t>
            </a:r>
            <a:r>
              <a:rPr b="0" i="0" lang="en-US" sz="2000" u="none" cap="none" strike="noStrike">
                <a:solidFill>
                  <a:schemeClr val="dk1"/>
                </a:solidFill>
                <a:latin typeface="Times"/>
                <a:ea typeface="Times"/>
                <a:cs typeface="Times"/>
                <a:sym typeface="Times"/>
              </a:rPr>
              <a:t> 2850</a:t>
            </a:r>
            <a:endParaRPr b="0" i="0" sz="2000" u="none" cap="none" strike="noStrike">
              <a:solidFill>
                <a:schemeClr val="dk1"/>
              </a:solidFill>
              <a:latin typeface="Times"/>
              <a:ea typeface="Times"/>
              <a:cs typeface="Times"/>
              <a:sym typeface="Time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17" title="IMG_4122.jpg"/>
          <p:cNvPicPr preferRelativeResize="0"/>
          <p:nvPr/>
        </p:nvPicPr>
        <p:blipFill rotWithShape="1">
          <a:blip r:embed="rId3">
            <a:alphaModFix/>
          </a:blip>
          <a:srcRect b="0" l="0" r="0" t="0"/>
          <a:stretch/>
        </p:blipFill>
        <p:spPr>
          <a:xfrm>
            <a:off x="574250" y="2133825"/>
            <a:ext cx="5297848" cy="3531050"/>
          </a:xfrm>
          <a:prstGeom prst="rect">
            <a:avLst/>
          </a:prstGeom>
          <a:noFill/>
          <a:ln>
            <a:noFill/>
          </a:ln>
        </p:spPr>
      </p:pic>
      <p:pic>
        <p:nvPicPr>
          <p:cNvPr id="167" name="Google Shape;167;p17" title="WIN_20250609_22_08_35_Pro_jpg.rf.43f5c9190443142ed54fa65a905b67f6.jpg"/>
          <p:cNvPicPr preferRelativeResize="0"/>
          <p:nvPr/>
        </p:nvPicPr>
        <p:blipFill rotWithShape="1">
          <a:blip r:embed="rId4">
            <a:alphaModFix/>
          </a:blip>
          <a:srcRect b="0" l="0" r="0" t="0"/>
          <a:stretch/>
        </p:blipFill>
        <p:spPr>
          <a:xfrm flipH="1" rot="10799998">
            <a:off x="6095406" y="2133697"/>
            <a:ext cx="5524438" cy="3468732"/>
          </a:xfrm>
          <a:prstGeom prst="rect">
            <a:avLst/>
          </a:prstGeom>
          <a:noFill/>
          <a:ln>
            <a:noFill/>
          </a:ln>
        </p:spPr>
      </p:pic>
      <p:sp>
        <p:nvSpPr>
          <p:cNvPr id="168" name="Google Shape;168;p17"/>
          <p:cNvSpPr txBox="1"/>
          <p:nvPr/>
        </p:nvSpPr>
        <p:spPr>
          <a:xfrm>
            <a:off x="1822375" y="1487275"/>
            <a:ext cx="2482800" cy="45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imes"/>
                <a:ea typeface="Times"/>
                <a:cs typeface="Times"/>
                <a:sym typeface="Times"/>
              </a:rPr>
              <a:t>DSLR Camera</a:t>
            </a:r>
            <a:endParaRPr b="0" i="0" sz="2000" u="none" cap="none" strike="noStrike">
              <a:solidFill>
                <a:srgbClr val="000000"/>
              </a:solidFill>
              <a:latin typeface="Times"/>
              <a:ea typeface="Times"/>
              <a:cs typeface="Times"/>
              <a:sym typeface="Times"/>
            </a:endParaRPr>
          </a:p>
        </p:txBody>
      </p:sp>
      <p:sp>
        <p:nvSpPr>
          <p:cNvPr id="169" name="Google Shape;169;p17"/>
          <p:cNvSpPr txBox="1"/>
          <p:nvPr/>
        </p:nvSpPr>
        <p:spPr>
          <a:xfrm>
            <a:off x="7760825" y="1487275"/>
            <a:ext cx="2193600" cy="55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imes"/>
                <a:ea typeface="Times"/>
                <a:cs typeface="Times"/>
                <a:sym typeface="Times"/>
              </a:rPr>
              <a:t>WebCamera</a:t>
            </a:r>
            <a:endParaRPr b="0" i="0" sz="2000" u="none" cap="none" strike="noStrike">
              <a:solidFill>
                <a:srgbClr val="000000"/>
              </a:solidFill>
              <a:latin typeface="Times"/>
              <a:ea typeface="Times"/>
              <a:cs typeface="Times"/>
              <a:sym typeface="Times"/>
            </a:endParaRPr>
          </a:p>
        </p:txBody>
      </p:sp>
      <p:sp>
        <p:nvSpPr>
          <p:cNvPr id="170" name="Google Shape;170;p17"/>
          <p:cNvSpPr txBox="1"/>
          <p:nvPr/>
        </p:nvSpPr>
        <p:spPr>
          <a:xfrm>
            <a:off x="3967750" y="354350"/>
            <a:ext cx="4640400" cy="83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chemeClr val="accent1"/>
                </a:solidFill>
                <a:latin typeface="Times"/>
                <a:ea typeface="Times"/>
                <a:cs typeface="Times"/>
                <a:sym typeface="Times"/>
              </a:rPr>
              <a:t>DATA COLLECTION</a:t>
            </a:r>
            <a:endParaRPr b="1" i="0" sz="3200" u="none" cap="none" strike="noStrike">
              <a:solidFill>
                <a:schemeClr val="accent1"/>
              </a:solidFill>
              <a:latin typeface="Times"/>
              <a:ea typeface="Times"/>
              <a:cs typeface="Times"/>
              <a:sym typeface="Time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2"/>
          <p:cNvSpPr txBox="1"/>
          <p:nvPr/>
        </p:nvSpPr>
        <p:spPr>
          <a:xfrm>
            <a:off x="2186100" y="4940800"/>
            <a:ext cx="7819800" cy="1554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000"/>
              <a:buFont typeface="Arial"/>
              <a:buNone/>
            </a:pPr>
            <a:r>
              <a:rPr b="1" i="0" lang="en-US" sz="2000" u="none" cap="none" strike="noStrike">
                <a:solidFill>
                  <a:schemeClr val="dk1"/>
                </a:solidFill>
                <a:latin typeface="Arial"/>
                <a:ea typeface="Arial"/>
                <a:cs typeface="Arial"/>
                <a:sym typeface="Arial"/>
              </a:rPr>
              <a:t>Internal Guide</a:t>
            </a:r>
            <a:endParaRPr b="1" i="0" sz="2000" u="none" cap="none" strike="noStrike">
              <a:solidFill>
                <a:schemeClr val="dk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Dr. Veena Devi S .V </a:t>
            </a:r>
            <a:endParaRPr b="0" i="0" sz="2000" u="none" cap="none" strike="noStrike">
              <a:solidFill>
                <a:schemeClr val="dk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Associate Professor </a:t>
            </a:r>
            <a:endParaRPr b="0" i="0" sz="2000" u="none" cap="none" strike="noStrike">
              <a:solidFill>
                <a:schemeClr val="dk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Department of Electronics &amp; Communication Engineering</a:t>
            </a:r>
            <a:endParaRPr b="0" i="0" sz="2000" u="none" cap="none" strike="noStrike">
              <a:solidFill>
                <a:schemeClr val="dk1"/>
              </a:solidFill>
              <a:latin typeface="Arial"/>
              <a:ea typeface="Arial"/>
              <a:cs typeface="Arial"/>
              <a:sym typeface="Arial"/>
            </a:endParaRPr>
          </a:p>
        </p:txBody>
      </p:sp>
      <p:graphicFrame>
        <p:nvGraphicFramePr>
          <p:cNvPr id="61" name="Google Shape;61;p2"/>
          <p:cNvGraphicFramePr/>
          <p:nvPr/>
        </p:nvGraphicFramePr>
        <p:xfrm>
          <a:off x="1908250" y="1611325"/>
          <a:ext cx="3000000" cy="3000000"/>
        </p:xfrm>
        <a:graphic>
          <a:graphicData uri="http://schemas.openxmlformats.org/drawingml/2006/table">
            <a:tbl>
              <a:tblPr>
                <a:noFill/>
                <a:tableStyleId>{156BE40C-6B74-4600-AE88-31A7662FF70A}</a:tableStyleId>
              </a:tblPr>
              <a:tblGrid>
                <a:gridCol w="3355900"/>
                <a:gridCol w="2509800"/>
                <a:gridCol w="2509800"/>
              </a:tblGrid>
              <a:tr h="339175">
                <a:tc>
                  <a:txBody>
                    <a:bodyPr/>
                    <a:lstStyle/>
                    <a:p>
                      <a:pPr indent="0" lvl="0" marL="0" marR="0" rtl="0" algn="l">
                        <a:lnSpc>
                          <a:spcPct val="115000"/>
                        </a:lnSpc>
                        <a:spcBef>
                          <a:spcPts val="0"/>
                        </a:spcBef>
                        <a:spcAft>
                          <a:spcPts val="0"/>
                        </a:spcAft>
                        <a:buClr>
                          <a:srgbClr val="000000"/>
                        </a:buClr>
                        <a:buSzPts val="1700"/>
                        <a:buFont typeface="Arial"/>
                        <a:buNone/>
                      </a:pPr>
                      <a:r>
                        <a:rPr b="1" lang="en-US" sz="1700" u="none" cap="none" strike="noStrike"/>
                        <a:t>Program</a:t>
                      </a:r>
                      <a:endParaRPr b="1" sz="1700" u="none" cap="none" strike="noStrike"/>
                    </a:p>
                  </a:txBody>
                  <a:tcPr marT="91425" marB="91425" marR="91425" marL="91425"/>
                </a:tc>
                <a:tc>
                  <a:txBody>
                    <a:bodyPr/>
                    <a:lstStyle/>
                    <a:p>
                      <a:pPr indent="0" lvl="0" marL="0" marR="0" rtl="0" algn="l">
                        <a:lnSpc>
                          <a:spcPct val="115000"/>
                        </a:lnSpc>
                        <a:spcBef>
                          <a:spcPts val="0"/>
                        </a:spcBef>
                        <a:spcAft>
                          <a:spcPts val="0"/>
                        </a:spcAft>
                        <a:buClr>
                          <a:srgbClr val="000000"/>
                        </a:buClr>
                        <a:buSzPts val="1700"/>
                        <a:buFont typeface="Arial"/>
                        <a:buNone/>
                      </a:pPr>
                      <a:r>
                        <a:rPr b="1" lang="en-US" sz="1700" u="none" cap="none" strike="noStrike"/>
                        <a:t>USN</a:t>
                      </a:r>
                      <a:endParaRPr b="1" sz="1700" u="none" cap="none" strike="noStrike"/>
                    </a:p>
                  </a:txBody>
                  <a:tcPr marT="91425" marB="91425" marR="91425" marL="91425"/>
                </a:tc>
                <a:tc>
                  <a:txBody>
                    <a:bodyPr/>
                    <a:lstStyle/>
                    <a:p>
                      <a:pPr indent="0" lvl="0" marL="0" marR="0" rtl="0" algn="l">
                        <a:lnSpc>
                          <a:spcPct val="115000"/>
                        </a:lnSpc>
                        <a:spcBef>
                          <a:spcPts val="0"/>
                        </a:spcBef>
                        <a:spcAft>
                          <a:spcPts val="0"/>
                        </a:spcAft>
                        <a:buClr>
                          <a:srgbClr val="000000"/>
                        </a:buClr>
                        <a:buSzPts val="1700"/>
                        <a:buFont typeface="Arial"/>
                        <a:buNone/>
                      </a:pPr>
                      <a:r>
                        <a:rPr b="1" lang="en-US" sz="1700" u="none" cap="none" strike="noStrike"/>
                        <a:t>Name</a:t>
                      </a:r>
                      <a:endParaRPr b="1" sz="1700" u="none" cap="none" strike="noStrike"/>
                    </a:p>
                  </a:txBody>
                  <a:tcPr marT="91425" marB="91425" marR="91425" marL="91425"/>
                </a:tc>
              </a:tr>
              <a:tr h="339175">
                <a:tc>
                  <a:txBody>
                    <a:bodyPr/>
                    <a:lstStyle/>
                    <a:p>
                      <a:pPr indent="0" lvl="0" marL="0" marR="0" rtl="0" algn="l">
                        <a:lnSpc>
                          <a:spcPct val="115000"/>
                        </a:lnSpc>
                        <a:spcBef>
                          <a:spcPts val="0"/>
                        </a:spcBef>
                        <a:spcAft>
                          <a:spcPts val="0"/>
                        </a:spcAft>
                        <a:buClr>
                          <a:srgbClr val="000000"/>
                        </a:buClr>
                        <a:buSzPts val="1700"/>
                        <a:buFont typeface="Arial"/>
                        <a:buNone/>
                      </a:pPr>
                      <a:r>
                        <a:rPr lang="en-US" sz="1700" u="none" cap="none" strike="noStrike"/>
                        <a:t>ECE</a:t>
                      </a:r>
                      <a:endParaRPr sz="1700" u="none" cap="none" strike="noStrike"/>
                    </a:p>
                  </a:txBody>
                  <a:tcPr marT="91425" marB="91425" marR="91425" marL="91425"/>
                </a:tc>
                <a:tc>
                  <a:txBody>
                    <a:bodyPr/>
                    <a:lstStyle/>
                    <a:p>
                      <a:pPr indent="0" lvl="0" marL="0" marR="0" rtl="0" algn="l">
                        <a:lnSpc>
                          <a:spcPct val="115000"/>
                        </a:lnSpc>
                        <a:spcBef>
                          <a:spcPts val="0"/>
                        </a:spcBef>
                        <a:spcAft>
                          <a:spcPts val="0"/>
                        </a:spcAft>
                        <a:buClr>
                          <a:srgbClr val="000000"/>
                        </a:buClr>
                        <a:buSzPts val="1700"/>
                        <a:buFont typeface="Arial"/>
                        <a:buNone/>
                      </a:pPr>
                      <a:r>
                        <a:rPr lang="en-US" sz="1700" u="none" cap="none" strike="noStrike"/>
                        <a:t>1RV23EC408</a:t>
                      </a:r>
                      <a:endParaRPr sz="1700" u="none" cap="none" strike="noStrike"/>
                    </a:p>
                  </a:txBody>
                  <a:tcPr marT="91425" marB="91425" marR="91425" marL="91425"/>
                </a:tc>
                <a:tc>
                  <a:txBody>
                    <a:bodyPr/>
                    <a:lstStyle/>
                    <a:p>
                      <a:pPr indent="0" lvl="0" marL="0" marR="0" rtl="0" algn="l">
                        <a:lnSpc>
                          <a:spcPct val="115000"/>
                        </a:lnSpc>
                        <a:spcBef>
                          <a:spcPts val="0"/>
                        </a:spcBef>
                        <a:spcAft>
                          <a:spcPts val="0"/>
                        </a:spcAft>
                        <a:buClr>
                          <a:srgbClr val="000000"/>
                        </a:buClr>
                        <a:buSzPts val="1700"/>
                        <a:buFont typeface="Arial"/>
                        <a:buNone/>
                      </a:pPr>
                      <a:r>
                        <a:rPr lang="en-US" sz="1700" u="none" cap="none" strike="noStrike"/>
                        <a:t>RAVIKANT</a:t>
                      </a:r>
                      <a:endParaRPr sz="1700" u="none" cap="none" strike="noStrike"/>
                    </a:p>
                  </a:txBody>
                  <a:tcPr marT="91425" marB="91425" marR="91425" marL="91425"/>
                </a:tc>
              </a:tr>
              <a:tr h="339175">
                <a:tc>
                  <a:txBody>
                    <a:bodyPr/>
                    <a:lstStyle/>
                    <a:p>
                      <a:pPr indent="0" lvl="0" marL="0" marR="0" rtl="0" algn="l">
                        <a:lnSpc>
                          <a:spcPct val="115000"/>
                        </a:lnSpc>
                        <a:spcBef>
                          <a:spcPts val="0"/>
                        </a:spcBef>
                        <a:spcAft>
                          <a:spcPts val="0"/>
                        </a:spcAft>
                        <a:buClr>
                          <a:srgbClr val="000000"/>
                        </a:buClr>
                        <a:buSzPts val="1700"/>
                        <a:buFont typeface="Arial"/>
                        <a:buNone/>
                      </a:pPr>
                      <a:r>
                        <a:rPr lang="en-US" sz="1700" u="none" cap="none" strike="noStrike"/>
                        <a:t>ECE</a:t>
                      </a:r>
                      <a:endParaRPr sz="1700" u="none" cap="none" strike="noStrike"/>
                    </a:p>
                  </a:txBody>
                  <a:tcPr marT="91425" marB="91425" marR="91425" marL="91425"/>
                </a:tc>
                <a:tc>
                  <a:txBody>
                    <a:bodyPr/>
                    <a:lstStyle/>
                    <a:p>
                      <a:pPr indent="0" lvl="0" marL="0" marR="0" rtl="0" algn="l">
                        <a:lnSpc>
                          <a:spcPct val="115000"/>
                        </a:lnSpc>
                        <a:spcBef>
                          <a:spcPts val="0"/>
                        </a:spcBef>
                        <a:spcAft>
                          <a:spcPts val="0"/>
                        </a:spcAft>
                        <a:buClr>
                          <a:srgbClr val="000000"/>
                        </a:buClr>
                        <a:buSzPts val="1700"/>
                        <a:buFont typeface="Arial"/>
                        <a:buNone/>
                      </a:pPr>
                      <a:r>
                        <a:rPr lang="en-US" sz="1700" u="none" cap="none" strike="noStrike"/>
                        <a:t>1RV23EC410</a:t>
                      </a:r>
                      <a:endParaRPr sz="1700" u="none" cap="none" strike="noStrike"/>
                    </a:p>
                  </a:txBody>
                  <a:tcPr marT="91425" marB="91425" marR="91425" marL="91425"/>
                </a:tc>
                <a:tc>
                  <a:txBody>
                    <a:bodyPr/>
                    <a:lstStyle/>
                    <a:p>
                      <a:pPr indent="0" lvl="0" marL="0" marR="0" rtl="0" algn="l">
                        <a:lnSpc>
                          <a:spcPct val="115000"/>
                        </a:lnSpc>
                        <a:spcBef>
                          <a:spcPts val="0"/>
                        </a:spcBef>
                        <a:spcAft>
                          <a:spcPts val="0"/>
                        </a:spcAft>
                        <a:buClr>
                          <a:srgbClr val="000000"/>
                        </a:buClr>
                        <a:buSzPts val="1700"/>
                        <a:buFont typeface="Arial"/>
                        <a:buNone/>
                      </a:pPr>
                      <a:r>
                        <a:rPr lang="en-US" sz="1700" u="none" cap="none" strike="noStrike"/>
                        <a:t>SAGAR T NAYAK</a:t>
                      </a:r>
                      <a:endParaRPr sz="1700" u="none" cap="none" strike="noStrike"/>
                    </a:p>
                  </a:txBody>
                  <a:tcPr marT="91425" marB="91425" marR="91425" marL="91425"/>
                </a:tc>
              </a:tr>
              <a:tr h="339175">
                <a:tc>
                  <a:txBody>
                    <a:bodyPr/>
                    <a:lstStyle/>
                    <a:p>
                      <a:pPr indent="0" lvl="0" marL="0" marR="0" rtl="0" algn="l">
                        <a:lnSpc>
                          <a:spcPct val="115000"/>
                        </a:lnSpc>
                        <a:spcBef>
                          <a:spcPts val="0"/>
                        </a:spcBef>
                        <a:spcAft>
                          <a:spcPts val="0"/>
                        </a:spcAft>
                        <a:buClr>
                          <a:srgbClr val="000000"/>
                        </a:buClr>
                        <a:buSzPts val="1700"/>
                        <a:buFont typeface="Arial"/>
                        <a:buNone/>
                      </a:pPr>
                      <a:r>
                        <a:rPr lang="en-US" sz="1700" u="none" cap="none" strike="noStrike"/>
                        <a:t>BT</a:t>
                      </a:r>
                      <a:endParaRPr sz="1700" u="none" cap="none" strike="noStrike"/>
                    </a:p>
                  </a:txBody>
                  <a:tcPr marT="91425" marB="91425" marR="91425" marL="91425"/>
                </a:tc>
                <a:tc>
                  <a:txBody>
                    <a:bodyPr/>
                    <a:lstStyle/>
                    <a:p>
                      <a:pPr indent="0" lvl="0" marL="0" marR="0" rtl="0" algn="l">
                        <a:lnSpc>
                          <a:spcPct val="115000"/>
                        </a:lnSpc>
                        <a:spcBef>
                          <a:spcPts val="0"/>
                        </a:spcBef>
                        <a:spcAft>
                          <a:spcPts val="0"/>
                        </a:spcAft>
                        <a:buClr>
                          <a:srgbClr val="000000"/>
                        </a:buClr>
                        <a:buSzPts val="1700"/>
                        <a:buFont typeface="Arial"/>
                        <a:buNone/>
                      </a:pPr>
                      <a:r>
                        <a:rPr lang="en-US" sz="1700" u="none" cap="none" strike="noStrike"/>
                        <a:t>1RV23BT404</a:t>
                      </a:r>
                      <a:endParaRPr sz="1700" u="none" cap="none" strike="noStrike"/>
                    </a:p>
                  </a:txBody>
                  <a:tcPr marT="91425" marB="91425" marR="91425" marL="91425"/>
                </a:tc>
                <a:tc>
                  <a:txBody>
                    <a:bodyPr/>
                    <a:lstStyle/>
                    <a:p>
                      <a:pPr indent="0" lvl="0" marL="0" marR="0" rtl="0" algn="l">
                        <a:lnSpc>
                          <a:spcPct val="115000"/>
                        </a:lnSpc>
                        <a:spcBef>
                          <a:spcPts val="0"/>
                        </a:spcBef>
                        <a:spcAft>
                          <a:spcPts val="0"/>
                        </a:spcAft>
                        <a:buClr>
                          <a:srgbClr val="000000"/>
                        </a:buClr>
                        <a:buSzPts val="1700"/>
                        <a:buFont typeface="Arial"/>
                        <a:buNone/>
                      </a:pPr>
                      <a:r>
                        <a:rPr lang="en-US" sz="1700" u="none" cap="none" strike="noStrike"/>
                        <a:t>YOGEESH A S</a:t>
                      </a:r>
                      <a:endParaRPr sz="1700" u="none" cap="none" strike="noStrike"/>
                    </a:p>
                  </a:txBody>
                  <a:tcPr marT="91425" marB="91425" marR="91425" marL="91425"/>
                </a:tc>
              </a:tr>
              <a:tr h="339175">
                <a:tc>
                  <a:txBody>
                    <a:bodyPr/>
                    <a:lstStyle/>
                    <a:p>
                      <a:pPr indent="0" lvl="0" marL="0" marR="0" rtl="0" algn="l">
                        <a:lnSpc>
                          <a:spcPct val="115000"/>
                        </a:lnSpc>
                        <a:spcBef>
                          <a:spcPts val="0"/>
                        </a:spcBef>
                        <a:spcAft>
                          <a:spcPts val="0"/>
                        </a:spcAft>
                        <a:buClr>
                          <a:srgbClr val="000000"/>
                        </a:buClr>
                        <a:buSzPts val="1700"/>
                        <a:buFont typeface="Arial"/>
                        <a:buNone/>
                      </a:pPr>
                      <a:r>
                        <a:rPr lang="en-US" sz="1700" u="none" cap="none" strike="noStrike"/>
                        <a:t>CSE</a:t>
                      </a:r>
                      <a:endParaRPr sz="1700" u="none" cap="none" strike="noStrike"/>
                    </a:p>
                  </a:txBody>
                  <a:tcPr marT="91425" marB="91425" marR="91425" marL="91425"/>
                </a:tc>
                <a:tc>
                  <a:txBody>
                    <a:bodyPr/>
                    <a:lstStyle/>
                    <a:p>
                      <a:pPr indent="0" lvl="0" marL="0" marR="0" rtl="0" algn="l">
                        <a:lnSpc>
                          <a:spcPct val="115000"/>
                        </a:lnSpc>
                        <a:spcBef>
                          <a:spcPts val="0"/>
                        </a:spcBef>
                        <a:spcAft>
                          <a:spcPts val="0"/>
                        </a:spcAft>
                        <a:buClr>
                          <a:srgbClr val="000000"/>
                        </a:buClr>
                        <a:buSzPts val="1700"/>
                        <a:buFont typeface="Arial"/>
                        <a:buNone/>
                      </a:pPr>
                      <a:r>
                        <a:rPr lang="en-US" sz="1700" u="none" cap="none" strike="noStrike"/>
                        <a:t>1RV23CS405</a:t>
                      </a:r>
                      <a:endParaRPr sz="1700" u="none" cap="none" strike="noStrike"/>
                    </a:p>
                  </a:txBody>
                  <a:tcPr marT="91425" marB="91425" marR="91425" marL="91425"/>
                </a:tc>
                <a:tc>
                  <a:txBody>
                    <a:bodyPr/>
                    <a:lstStyle/>
                    <a:p>
                      <a:pPr indent="0" lvl="0" marL="0" marR="0" rtl="0" algn="l">
                        <a:lnSpc>
                          <a:spcPct val="115000"/>
                        </a:lnSpc>
                        <a:spcBef>
                          <a:spcPts val="0"/>
                        </a:spcBef>
                        <a:spcAft>
                          <a:spcPts val="0"/>
                        </a:spcAft>
                        <a:buClr>
                          <a:srgbClr val="000000"/>
                        </a:buClr>
                        <a:buSzPts val="1700"/>
                        <a:buFont typeface="Arial"/>
                        <a:buNone/>
                      </a:pPr>
                      <a:r>
                        <a:rPr lang="en-US" sz="1700" u="none" cap="none" strike="noStrike"/>
                        <a:t>KIRAN H R</a:t>
                      </a:r>
                      <a:endParaRPr sz="1700" u="none" cap="none" strike="noStrike"/>
                    </a:p>
                  </a:txBody>
                  <a:tcPr marT="91425" marB="91425" marR="91425" marL="91425"/>
                </a:tc>
              </a:tr>
              <a:tr h="339175">
                <a:tc>
                  <a:txBody>
                    <a:bodyPr/>
                    <a:lstStyle/>
                    <a:p>
                      <a:pPr indent="0" lvl="0" marL="0" marR="0" rtl="0" algn="l">
                        <a:lnSpc>
                          <a:spcPct val="115000"/>
                        </a:lnSpc>
                        <a:spcBef>
                          <a:spcPts val="0"/>
                        </a:spcBef>
                        <a:spcAft>
                          <a:spcPts val="0"/>
                        </a:spcAft>
                        <a:buClr>
                          <a:srgbClr val="000000"/>
                        </a:buClr>
                        <a:buSzPts val="1700"/>
                        <a:buFont typeface="Arial"/>
                        <a:buNone/>
                      </a:pPr>
                      <a:r>
                        <a:rPr lang="en-US" sz="1700" u="none" cap="none" strike="noStrike"/>
                        <a:t>CSE</a:t>
                      </a:r>
                      <a:endParaRPr sz="1700" u="none" cap="none" strike="noStrike"/>
                    </a:p>
                  </a:txBody>
                  <a:tcPr marT="91425" marB="91425" marR="91425" marL="91425"/>
                </a:tc>
                <a:tc>
                  <a:txBody>
                    <a:bodyPr/>
                    <a:lstStyle/>
                    <a:p>
                      <a:pPr indent="0" lvl="0" marL="0" marR="0" rtl="0" algn="l">
                        <a:lnSpc>
                          <a:spcPct val="115000"/>
                        </a:lnSpc>
                        <a:spcBef>
                          <a:spcPts val="0"/>
                        </a:spcBef>
                        <a:spcAft>
                          <a:spcPts val="0"/>
                        </a:spcAft>
                        <a:buClr>
                          <a:srgbClr val="000000"/>
                        </a:buClr>
                        <a:buSzPts val="1700"/>
                        <a:buFont typeface="Arial"/>
                        <a:buNone/>
                      </a:pPr>
                      <a:r>
                        <a:rPr lang="en-US" sz="1700" u="none" cap="none" strike="noStrike"/>
                        <a:t>1RV23CS407</a:t>
                      </a:r>
                      <a:endParaRPr sz="1700" u="none" cap="none" strike="noStrike"/>
                    </a:p>
                  </a:txBody>
                  <a:tcPr marT="91425" marB="91425" marR="91425" marL="91425"/>
                </a:tc>
                <a:tc>
                  <a:txBody>
                    <a:bodyPr/>
                    <a:lstStyle/>
                    <a:p>
                      <a:pPr indent="0" lvl="0" marL="0" marR="0" rtl="0" algn="l">
                        <a:lnSpc>
                          <a:spcPct val="115000"/>
                        </a:lnSpc>
                        <a:spcBef>
                          <a:spcPts val="0"/>
                        </a:spcBef>
                        <a:spcAft>
                          <a:spcPts val="0"/>
                        </a:spcAft>
                        <a:buClr>
                          <a:srgbClr val="000000"/>
                        </a:buClr>
                        <a:buSzPts val="1700"/>
                        <a:buFont typeface="Arial"/>
                        <a:buNone/>
                      </a:pPr>
                      <a:r>
                        <a:rPr lang="en-US" sz="1700" u="none" cap="none" strike="noStrike"/>
                        <a:t>MANOJ KUMAR B V</a:t>
                      </a:r>
                      <a:endParaRPr sz="1700" u="none" cap="none" strike="noStrike"/>
                    </a:p>
                  </a:txBody>
                  <a:tcPr marT="91425" marB="91425" marR="91425" marL="91425"/>
                </a:tc>
              </a:tr>
            </a:tbl>
          </a:graphicData>
        </a:graphic>
      </p:graphicFrame>
      <p:sp>
        <p:nvSpPr>
          <p:cNvPr id="62" name="Google Shape;62;p2"/>
          <p:cNvSpPr txBox="1"/>
          <p:nvPr/>
        </p:nvSpPr>
        <p:spPr>
          <a:xfrm>
            <a:off x="4532925" y="795338"/>
            <a:ext cx="30000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Times New Roman"/>
                <a:ea typeface="Times New Roman"/>
                <a:cs typeface="Times New Roman"/>
                <a:sym typeface="Times New Roman"/>
              </a:rPr>
              <a:t>Team ID 190</a:t>
            </a:r>
            <a:endParaRPr b="1" i="0" sz="16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18" title="WIN_20250609_22_04_16_Pro.jpg"/>
          <p:cNvPicPr preferRelativeResize="0"/>
          <p:nvPr/>
        </p:nvPicPr>
        <p:blipFill rotWithShape="1">
          <a:blip r:embed="rId3">
            <a:alphaModFix/>
          </a:blip>
          <a:srcRect b="0" l="0" r="0" t="0"/>
          <a:stretch/>
        </p:blipFill>
        <p:spPr>
          <a:xfrm>
            <a:off x="164425" y="3025700"/>
            <a:ext cx="3840480" cy="2286000"/>
          </a:xfrm>
          <a:prstGeom prst="rect">
            <a:avLst/>
          </a:prstGeom>
          <a:noFill/>
          <a:ln>
            <a:noFill/>
          </a:ln>
        </p:spPr>
      </p:pic>
      <p:pic>
        <p:nvPicPr>
          <p:cNvPr id="176" name="Google Shape;176;p18" title="WIN_20250609_23_04_16_Pro.jpg"/>
          <p:cNvPicPr preferRelativeResize="0"/>
          <p:nvPr/>
        </p:nvPicPr>
        <p:blipFill rotWithShape="1">
          <a:blip r:embed="rId4">
            <a:alphaModFix/>
          </a:blip>
          <a:srcRect b="0" l="0" r="0" t="0"/>
          <a:stretch/>
        </p:blipFill>
        <p:spPr>
          <a:xfrm>
            <a:off x="4146562" y="3025700"/>
            <a:ext cx="3840480" cy="2286000"/>
          </a:xfrm>
          <a:prstGeom prst="rect">
            <a:avLst/>
          </a:prstGeom>
          <a:noFill/>
          <a:ln>
            <a:noFill/>
          </a:ln>
        </p:spPr>
      </p:pic>
      <p:pic>
        <p:nvPicPr>
          <p:cNvPr id="177" name="Google Shape;177;p18" title="WIN_20250609_22_28_09_Pro.jpg"/>
          <p:cNvPicPr preferRelativeResize="0"/>
          <p:nvPr/>
        </p:nvPicPr>
        <p:blipFill rotWithShape="1">
          <a:blip r:embed="rId5">
            <a:alphaModFix/>
          </a:blip>
          <a:srcRect b="0" l="0" r="0" t="0"/>
          <a:stretch/>
        </p:blipFill>
        <p:spPr>
          <a:xfrm>
            <a:off x="8128700" y="3012250"/>
            <a:ext cx="3840480" cy="2286000"/>
          </a:xfrm>
          <a:prstGeom prst="rect">
            <a:avLst/>
          </a:prstGeom>
          <a:noFill/>
          <a:ln>
            <a:noFill/>
          </a:ln>
        </p:spPr>
      </p:pic>
      <p:sp>
        <p:nvSpPr>
          <p:cNvPr id="178" name="Google Shape;178;p18"/>
          <p:cNvSpPr txBox="1"/>
          <p:nvPr/>
        </p:nvSpPr>
        <p:spPr>
          <a:xfrm>
            <a:off x="1533100" y="2451525"/>
            <a:ext cx="1000500" cy="48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imes"/>
                <a:ea typeface="Times"/>
                <a:cs typeface="Times"/>
                <a:sym typeface="Times"/>
              </a:rPr>
              <a:t>W180</a:t>
            </a:r>
            <a:endParaRPr b="0" i="0" sz="2000" u="none" cap="none" strike="noStrike">
              <a:solidFill>
                <a:srgbClr val="000000"/>
              </a:solidFill>
              <a:latin typeface="Times"/>
              <a:ea typeface="Times"/>
              <a:cs typeface="Times"/>
              <a:sym typeface="Times"/>
            </a:endParaRPr>
          </a:p>
        </p:txBody>
      </p:sp>
      <p:sp>
        <p:nvSpPr>
          <p:cNvPr id="179" name="Google Shape;179;p18"/>
          <p:cNvSpPr txBox="1"/>
          <p:nvPr/>
        </p:nvSpPr>
        <p:spPr>
          <a:xfrm>
            <a:off x="5566550" y="2451525"/>
            <a:ext cx="1000500" cy="48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imes"/>
                <a:ea typeface="Times"/>
                <a:cs typeface="Times"/>
                <a:sym typeface="Times"/>
              </a:rPr>
              <a:t>W300</a:t>
            </a:r>
            <a:endParaRPr b="0" i="0" sz="2000" u="none" cap="none" strike="noStrike">
              <a:solidFill>
                <a:srgbClr val="000000"/>
              </a:solidFill>
              <a:latin typeface="Times"/>
              <a:ea typeface="Times"/>
              <a:cs typeface="Times"/>
              <a:sym typeface="Times"/>
            </a:endParaRPr>
          </a:p>
        </p:txBody>
      </p:sp>
      <p:sp>
        <p:nvSpPr>
          <p:cNvPr id="180" name="Google Shape;180;p18"/>
          <p:cNvSpPr txBox="1"/>
          <p:nvPr/>
        </p:nvSpPr>
        <p:spPr>
          <a:xfrm>
            <a:off x="9548688" y="2451525"/>
            <a:ext cx="1000500" cy="48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imes"/>
                <a:ea typeface="Times"/>
                <a:cs typeface="Times"/>
                <a:sym typeface="Times"/>
              </a:rPr>
              <a:t>W500</a:t>
            </a:r>
            <a:endParaRPr b="0" i="0" sz="2000" u="none" cap="none" strike="noStrike">
              <a:solidFill>
                <a:srgbClr val="000000"/>
              </a:solidFill>
              <a:latin typeface="Times"/>
              <a:ea typeface="Times"/>
              <a:cs typeface="Times"/>
              <a:sym typeface="Times"/>
            </a:endParaRPr>
          </a:p>
        </p:txBody>
      </p:sp>
      <p:sp>
        <p:nvSpPr>
          <p:cNvPr id="181" name="Google Shape;181;p18"/>
          <p:cNvSpPr txBox="1"/>
          <p:nvPr/>
        </p:nvSpPr>
        <p:spPr>
          <a:xfrm>
            <a:off x="3967750" y="354350"/>
            <a:ext cx="4640400" cy="83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chemeClr val="accent1"/>
                </a:solidFill>
                <a:latin typeface="Times"/>
                <a:ea typeface="Times"/>
                <a:cs typeface="Times"/>
                <a:sym typeface="Times"/>
              </a:rPr>
              <a:t>DATA COLLECTION</a:t>
            </a:r>
            <a:endParaRPr b="1" i="0" sz="3200" u="none" cap="none" strike="noStrike">
              <a:solidFill>
                <a:schemeClr val="accent1"/>
              </a:solidFill>
              <a:latin typeface="Times"/>
              <a:ea typeface="Times"/>
              <a:cs typeface="Times"/>
              <a:sym typeface="Time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9"/>
          <p:cNvSpPr txBox="1"/>
          <p:nvPr/>
        </p:nvSpPr>
        <p:spPr>
          <a:xfrm>
            <a:off x="4120150" y="506750"/>
            <a:ext cx="4640400" cy="83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chemeClr val="accent1"/>
                </a:solidFill>
                <a:latin typeface="Times"/>
                <a:ea typeface="Times"/>
                <a:cs typeface="Times"/>
                <a:sym typeface="Times"/>
              </a:rPr>
              <a:t>DATA ANNOTATION</a:t>
            </a:r>
            <a:endParaRPr b="1" i="0" sz="3200" u="none" cap="none" strike="noStrike">
              <a:solidFill>
                <a:schemeClr val="accent1"/>
              </a:solidFill>
              <a:latin typeface="Times"/>
              <a:ea typeface="Times"/>
              <a:cs typeface="Times"/>
              <a:sym typeface="Times"/>
            </a:endParaRPr>
          </a:p>
        </p:txBody>
      </p:sp>
      <p:sp>
        <p:nvSpPr>
          <p:cNvPr id="187" name="Google Shape;187;p19"/>
          <p:cNvSpPr txBox="1"/>
          <p:nvPr/>
        </p:nvSpPr>
        <p:spPr>
          <a:xfrm>
            <a:off x="978675" y="1704250"/>
            <a:ext cx="10136400" cy="443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Times"/>
                <a:ea typeface="Times"/>
                <a:cs typeface="Times"/>
                <a:sym typeface="Times"/>
              </a:rPr>
              <a:t>Annotation Tool Used</a:t>
            </a:r>
            <a:endParaRPr b="1" i="0" sz="2000" u="none" cap="none" strike="noStrike">
              <a:solidFill>
                <a:srgbClr val="000000"/>
              </a:solidFill>
              <a:latin typeface="Times"/>
              <a:ea typeface="Times"/>
              <a:cs typeface="Times"/>
              <a:sym typeface="Times"/>
            </a:endParaRPr>
          </a:p>
          <a:p>
            <a:pPr indent="-355600" lvl="0" marL="457200" marR="0" rtl="0" algn="l">
              <a:lnSpc>
                <a:spcPct val="100000"/>
              </a:lnSpc>
              <a:spcBef>
                <a:spcPts val="0"/>
              </a:spcBef>
              <a:spcAft>
                <a:spcPts val="0"/>
              </a:spcAft>
              <a:buClr>
                <a:srgbClr val="000000"/>
              </a:buClr>
              <a:buSzPts val="2000"/>
              <a:buFont typeface="Times"/>
              <a:buChar char="●"/>
            </a:pPr>
            <a:r>
              <a:rPr b="0" i="0" lang="en-US" sz="2000" u="none" cap="none" strike="noStrike">
                <a:solidFill>
                  <a:schemeClr val="dk1"/>
                </a:solidFill>
                <a:latin typeface="Times"/>
                <a:ea typeface="Times"/>
                <a:cs typeface="Times"/>
                <a:sym typeface="Times"/>
              </a:rPr>
              <a:t>Platform:</a:t>
            </a:r>
            <a:r>
              <a:rPr b="0" i="0" lang="en-US" sz="2000" u="none" cap="none" strike="noStrike">
                <a:solidFill>
                  <a:schemeClr val="dk1"/>
                </a:solidFill>
                <a:uFill>
                  <a:noFill/>
                </a:uFill>
                <a:latin typeface="Times"/>
                <a:ea typeface="Times"/>
                <a:cs typeface="Times"/>
                <a:sym typeface="Times"/>
                <a:hlinkClick r:id="rId3">
                  <a:extLst>
                    <a:ext uri="{A12FA001-AC4F-418D-AE19-62706E023703}">
                      <ahyp:hlinkClr val="tx"/>
                    </a:ext>
                  </a:extLst>
                </a:hlinkClick>
              </a:rPr>
              <a:t> </a:t>
            </a:r>
            <a:r>
              <a:rPr b="0" i="0" lang="en-US" sz="2000" u="sng" cap="none" strike="noStrike">
                <a:solidFill>
                  <a:schemeClr val="hlink"/>
                </a:solidFill>
                <a:latin typeface="Times"/>
                <a:ea typeface="Times"/>
                <a:cs typeface="Times"/>
                <a:sym typeface="Times"/>
                <a:hlinkClick r:id="rId4"/>
              </a:rPr>
              <a:t>Roboflo</a:t>
            </a:r>
            <a:r>
              <a:rPr b="0" i="0" lang="en-US" sz="2000" u="sng" cap="none" strike="noStrike">
                <a:solidFill>
                  <a:schemeClr val="hlink"/>
                </a:solidFill>
                <a:latin typeface="Times"/>
                <a:ea typeface="Times"/>
                <a:cs typeface="Times"/>
                <a:sym typeface="Times"/>
              </a:rPr>
              <a:t>w</a:t>
            </a:r>
            <a:endParaRPr b="0" i="0" sz="2000" u="sng" cap="none" strike="noStrike">
              <a:solidFill>
                <a:schemeClr val="hlink"/>
              </a:solidFill>
              <a:latin typeface="Times"/>
              <a:ea typeface="Times"/>
              <a:cs typeface="Times"/>
              <a:sym typeface="Times"/>
            </a:endParaRPr>
          </a:p>
          <a:p>
            <a:pPr indent="-355600" lvl="0" marL="457200" marR="0" rtl="0" algn="l">
              <a:lnSpc>
                <a:spcPct val="100000"/>
              </a:lnSpc>
              <a:spcBef>
                <a:spcPts val="0"/>
              </a:spcBef>
              <a:spcAft>
                <a:spcPts val="0"/>
              </a:spcAft>
              <a:buClr>
                <a:schemeClr val="dk1"/>
              </a:buClr>
              <a:buSzPts val="2000"/>
              <a:buFont typeface="Times"/>
              <a:buChar char="●"/>
            </a:pPr>
            <a:r>
              <a:rPr b="0" i="0" lang="en-US" sz="2000" u="none" cap="none" strike="noStrike">
                <a:solidFill>
                  <a:schemeClr val="dk1"/>
                </a:solidFill>
                <a:latin typeface="Times"/>
                <a:ea typeface="Times"/>
                <a:cs typeface="Times"/>
                <a:sym typeface="Times"/>
              </a:rPr>
              <a:t>Annotation Type: Bounding Boxes</a:t>
            </a:r>
            <a:endParaRPr b="0" i="0" sz="2000" u="none" cap="none" strike="noStrike">
              <a:solidFill>
                <a:schemeClr val="dk1"/>
              </a:solidFill>
              <a:latin typeface="Times"/>
              <a:ea typeface="Times"/>
              <a:cs typeface="Times"/>
              <a:sym typeface="Times"/>
            </a:endParaRPr>
          </a:p>
          <a:p>
            <a:pPr indent="-355600" lvl="0" marL="457200" marR="0" rtl="0" algn="l">
              <a:lnSpc>
                <a:spcPct val="100000"/>
              </a:lnSpc>
              <a:spcBef>
                <a:spcPts val="0"/>
              </a:spcBef>
              <a:spcAft>
                <a:spcPts val="0"/>
              </a:spcAft>
              <a:buClr>
                <a:srgbClr val="000000"/>
              </a:buClr>
              <a:buSzPts val="2000"/>
              <a:buFont typeface="Times"/>
              <a:buChar char="●"/>
            </a:pPr>
            <a:r>
              <a:rPr b="0" i="0" lang="en-US" sz="2000" u="none" cap="none" strike="noStrike">
                <a:solidFill>
                  <a:schemeClr val="dk1"/>
                </a:solidFill>
                <a:latin typeface="Times"/>
                <a:ea typeface="Times"/>
                <a:cs typeface="Times"/>
                <a:sym typeface="Times"/>
              </a:rPr>
              <a:t>Export Format: YOLOv5 (</a:t>
            </a:r>
            <a:r>
              <a:rPr b="0" i="0" lang="en-US" sz="2000" u="none" cap="none" strike="noStrike">
                <a:solidFill>
                  <a:srgbClr val="188038"/>
                </a:solidFill>
                <a:latin typeface="Times"/>
                <a:ea typeface="Times"/>
                <a:cs typeface="Times"/>
                <a:sym typeface="Times"/>
              </a:rPr>
              <a:t>.txt</a:t>
            </a:r>
            <a:r>
              <a:rPr b="0" i="0" lang="en-US" sz="2000" u="none" cap="none" strike="noStrike">
                <a:solidFill>
                  <a:schemeClr val="dk1"/>
                </a:solidFill>
                <a:latin typeface="Times"/>
                <a:ea typeface="Times"/>
                <a:cs typeface="Times"/>
                <a:sym typeface="Times"/>
              </a:rPr>
              <a:t>) format</a:t>
            </a:r>
            <a:endParaRPr b="0" i="0" sz="2000" u="none" cap="none" strike="noStrike">
              <a:solidFill>
                <a:schemeClr val="dk1"/>
              </a:solidFill>
              <a:latin typeface="Times"/>
              <a:ea typeface="Times"/>
              <a:cs typeface="Times"/>
              <a:sym typeface="Times"/>
            </a:endParaRPr>
          </a:p>
          <a:p>
            <a:pPr indent="-355600" lvl="0" marL="457200" marR="0" rtl="0" algn="l">
              <a:lnSpc>
                <a:spcPct val="100000"/>
              </a:lnSpc>
              <a:spcBef>
                <a:spcPts val="0"/>
              </a:spcBef>
              <a:spcAft>
                <a:spcPts val="0"/>
              </a:spcAft>
              <a:buClr>
                <a:schemeClr val="dk1"/>
              </a:buClr>
              <a:buSzPts val="2000"/>
              <a:buFont typeface="Times"/>
              <a:buChar char="●"/>
            </a:pPr>
            <a:r>
              <a:rPr b="0" i="0" lang="en-US" sz="2000" u="none" cap="none" strike="noStrike">
                <a:solidFill>
                  <a:schemeClr val="dk1"/>
                </a:solidFill>
                <a:latin typeface="Times"/>
                <a:ea typeface="Times"/>
                <a:cs typeface="Times"/>
                <a:sym typeface="Times"/>
              </a:rPr>
              <a:t>Annotation Method: Manual drawing with class labels and AI labeling.</a:t>
            </a:r>
            <a:endParaRPr b="0" i="0" sz="2000" u="none" cap="none" strike="noStrike">
              <a:solidFill>
                <a:schemeClr val="dk1"/>
              </a:solidFill>
              <a:latin typeface="Times"/>
              <a:ea typeface="Times"/>
              <a:cs typeface="Times"/>
              <a:sym typeface="Times"/>
            </a:endParaRPr>
          </a:p>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rgbClr val="000000"/>
                </a:solidFill>
                <a:latin typeface="Times"/>
                <a:ea typeface="Times"/>
                <a:cs typeface="Times"/>
                <a:sym typeface="Times"/>
              </a:rPr>
              <a:t>  </a:t>
            </a:r>
            <a:endParaRPr b="0" i="0" sz="2500" u="none" cap="none" strike="noStrike">
              <a:solidFill>
                <a:srgbClr val="000000"/>
              </a:solidFill>
              <a:latin typeface="Times"/>
              <a:ea typeface="Times"/>
              <a:cs typeface="Times"/>
              <a:sym typeface="Times"/>
            </a:endParaRPr>
          </a:p>
          <a:p>
            <a:pPr indent="0" lvl="0" marL="0" marR="0" rtl="0" algn="l">
              <a:lnSpc>
                <a:spcPct val="115000"/>
              </a:lnSpc>
              <a:spcBef>
                <a:spcPts val="1200"/>
              </a:spcBef>
              <a:spcAft>
                <a:spcPts val="0"/>
              </a:spcAft>
              <a:buClr>
                <a:srgbClr val="000000"/>
              </a:buClr>
              <a:buSzPts val="2000"/>
              <a:buFont typeface="Arial"/>
              <a:buNone/>
            </a:pPr>
            <a:r>
              <a:t/>
            </a:r>
            <a:endParaRPr b="0" i="0" sz="2000" u="none" cap="none" strike="noStrike">
              <a:solidFill>
                <a:schemeClr val="dk1"/>
              </a:solidFill>
              <a:latin typeface="Times"/>
              <a:ea typeface="Times"/>
              <a:cs typeface="Times"/>
              <a:sym typeface="Times"/>
            </a:endParaRPr>
          </a:p>
          <a:p>
            <a:pPr indent="0" lvl="0" marL="0" marR="0" rtl="0" algn="l">
              <a:lnSpc>
                <a:spcPct val="115000"/>
              </a:lnSpc>
              <a:spcBef>
                <a:spcPts val="120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0"/>
          <p:cNvSpPr txBox="1"/>
          <p:nvPr/>
        </p:nvSpPr>
        <p:spPr>
          <a:xfrm>
            <a:off x="4120150" y="506750"/>
            <a:ext cx="4640400" cy="83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chemeClr val="accent1"/>
                </a:solidFill>
                <a:latin typeface="Times"/>
                <a:ea typeface="Times"/>
                <a:cs typeface="Times"/>
                <a:sym typeface="Times"/>
              </a:rPr>
              <a:t>DATA ANNOTATION</a:t>
            </a:r>
            <a:endParaRPr b="1" i="0" sz="3200" u="none" cap="none" strike="noStrike">
              <a:solidFill>
                <a:schemeClr val="accent1"/>
              </a:solidFill>
              <a:latin typeface="Times"/>
              <a:ea typeface="Times"/>
              <a:cs typeface="Times"/>
              <a:sym typeface="Times"/>
            </a:endParaRPr>
          </a:p>
        </p:txBody>
      </p:sp>
      <p:pic>
        <p:nvPicPr>
          <p:cNvPr id="193" name="Google Shape;193;p20"/>
          <p:cNvPicPr preferRelativeResize="0"/>
          <p:nvPr/>
        </p:nvPicPr>
        <p:blipFill rotWithShape="1">
          <a:blip r:embed="rId3">
            <a:alphaModFix/>
          </a:blip>
          <a:srcRect b="-1626" l="0" r="0" t="0"/>
          <a:stretch/>
        </p:blipFill>
        <p:spPr>
          <a:xfrm>
            <a:off x="2273675" y="2057225"/>
            <a:ext cx="7479374" cy="4419899"/>
          </a:xfrm>
          <a:prstGeom prst="rect">
            <a:avLst/>
          </a:prstGeom>
          <a:noFill/>
          <a:ln>
            <a:noFill/>
          </a:ln>
        </p:spPr>
      </p:pic>
      <p:sp>
        <p:nvSpPr>
          <p:cNvPr id="194" name="Google Shape;194;p20"/>
          <p:cNvSpPr txBox="1"/>
          <p:nvPr/>
        </p:nvSpPr>
        <p:spPr>
          <a:xfrm>
            <a:off x="1159475" y="1402950"/>
            <a:ext cx="69423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imes"/>
                <a:ea typeface="Times"/>
                <a:cs typeface="Times"/>
                <a:sym typeface="Times"/>
              </a:rPr>
              <a:t>Example of Annotated: W180</a:t>
            </a:r>
            <a:endParaRPr b="0" i="0" sz="2000" u="none" cap="none" strike="noStrike">
              <a:solidFill>
                <a:srgbClr val="000000"/>
              </a:solidFill>
              <a:latin typeface="Times"/>
              <a:ea typeface="Times"/>
              <a:cs typeface="Times"/>
              <a:sym typeface="Time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1"/>
          <p:cNvSpPr txBox="1"/>
          <p:nvPr/>
        </p:nvSpPr>
        <p:spPr>
          <a:xfrm>
            <a:off x="3408300" y="306125"/>
            <a:ext cx="5375400" cy="83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b="1" i="0" lang="en-US" sz="3500" u="none" cap="none" strike="noStrike">
                <a:solidFill>
                  <a:srgbClr val="4A86E8"/>
                </a:solidFill>
                <a:latin typeface="Times"/>
                <a:ea typeface="Times"/>
                <a:cs typeface="Times"/>
                <a:sym typeface="Times"/>
              </a:rPr>
              <a:t>DATA AUGMENTATION</a:t>
            </a:r>
            <a:endParaRPr b="1" i="0" sz="3500" u="none" cap="none" strike="noStrike">
              <a:solidFill>
                <a:srgbClr val="4A86E8"/>
              </a:solidFill>
              <a:latin typeface="Times"/>
              <a:ea typeface="Times"/>
              <a:cs typeface="Times"/>
              <a:sym typeface="Times"/>
            </a:endParaRPr>
          </a:p>
        </p:txBody>
      </p:sp>
      <p:sp>
        <p:nvSpPr>
          <p:cNvPr id="200" name="Google Shape;200;p21"/>
          <p:cNvSpPr txBox="1"/>
          <p:nvPr/>
        </p:nvSpPr>
        <p:spPr>
          <a:xfrm>
            <a:off x="882250" y="1294450"/>
            <a:ext cx="7901400" cy="24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1"/>
          <p:cNvSpPr txBox="1"/>
          <p:nvPr/>
        </p:nvSpPr>
        <p:spPr>
          <a:xfrm>
            <a:off x="1075100" y="1885075"/>
            <a:ext cx="10136400" cy="663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1200"/>
              </a:spcAft>
              <a:buClr>
                <a:srgbClr val="000000"/>
              </a:buClr>
              <a:buSzPts val="2000"/>
              <a:buFont typeface="Arial"/>
              <a:buNone/>
            </a:pPr>
            <a:r>
              <a:rPr b="1" i="0" lang="en-US" sz="2000" u="none" cap="none" strike="noStrike">
                <a:solidFill>
                  <a:srgbClr val="000000"/>
                </a:solidFill>
                <a:latin typeface="Times"/>
                <a:ea typeface="Times"/>
                <a:cs typeface="Times"/>
                <a:sym typeface="Times"/>
              </a:rPr>
              <a:t>Objective:</a:t>
            </a:r>
            <a:r>
              <a:rPr b="0" i="0" lang="en-US" sz="2000" u="none" cap="none" strike="noStrike">
                <a:solidFill>
                  <a:srgbClr val="000000"/>
                </a:solidFill>
                <a:latin typeface="Times"/>
                <a:ea typeface="Times"/>
                <a:cs typeface="Times"/>
                <a:sym typeface="Times"/>
              </a:rPr>
              <a:t> To improve model generalization and reduce overfitting by synthetically increasing dataset diversity.</a:t>
            </a:r>
            <a:endParaRPr b="0" i="0" sz="2000" u="none" cap="none" strike="noStrike">
              <a:solidFill>
                <a:srgbClr val="000000"/>
              </a:solidFill>
              <a:latin typeface="Times"/>
              <a:ea typeface="Times"/>
              <a:cs typeface="Times"/>
              <a:sym typeface="Times"/>
            </a:endParaRPr>
          </a:p>
        </p:txBody>
      </p:sp>
      <p:sp>
        <p:nvSpPr>
          <p:cNvPr id="202" name="Google Shape;202;p21"/>
          <p:cNvSpPr txBox="1"/>
          <p:nvPr/>
        </p:nvSpPr>
        <p:spPr>
          <a:xfrm>
            <a:off x="1388475" y="3150575"/>
            <a:ext cx="10220700" cy="3061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Clr>
                <a:srgbClr val="000000"/>
              </a:buClr>
              <a:buSzPts val="2000"/>
              <a:buFont typeface="Arial"/>
              <a:buNone/>
            </a:pPr>
            <a:r>
              <a:rPr b="1" i="0" lang="en-US" sz="2000" u="none" cap="none" strike="noStrike">
                <a:solidFill>
                  <a:schemeClr val="dk1"/>
                </a:solidFill>
                <a:latin typeface="Times"/>
                <a:ea typeface="Times"/>
                <a:cs typeface="Times"/>
                <a:sym typeface="Times"/>
              </a:rPr>
              <a:t>Augmentation Settings</a:t>
            </a:r>
            <a:endParaRPr b="0" i="0" sz="2000" u="none" cap="none" strike="noStrike">
              <a:solidFill>
                <a:schemeClr val="dk1"/>
              </a:solidFill>
              <a:latin typeface="Times"/>
              <a:ea typeface="Times"/>
              <a:cs typeface="Times"/>
              <a:sym typeface="Times"/>
            </a:endParaRPr>
          </a:p>
          <a:p>
            <a:pPr indent="-355600" lvl="0" marL="457200" marR="0" rtl="0" algn="l">
              <a:lnSpc>
                <a:spcPct val="115000"/>
              </a:lnSpc>
              <a:spcBef>
                <a:spcPts val="1200"/>
              </a:spcBef>
              <a:spcAft>
                <a:spcPts val="0"/>
              </a:spcAft>
              <a:buClr>
                <a:schemeClr val="dk1"/>
              </a:buClr>
              <a:buSzPts val="2000"/>
              <a:buFont typeface="Times"/>
              <a:buChar char="●"/>
            </a:pPr>
            <a:r>
              <a:rPr b="1" i="0" lang="en-US" sz="2000" u="none" cap="none" strike="noStrike">
                <a:solidFill>
                  <a:schemeClr val="dk1"/>
                </a:solidFill>
                <a:latin typeface="Times"/>
                <a:ea typeface="Times"/>
                <a:cs typeface="Times"/>
                <a:sym typeface="Times"/>
              </a:rPr>
              <a:t>Techniques Applied:</a:t>
            </a:r>
            <a:endParaRPr b="1" i="0" sz="2000" u="none" cap="none" strike="noStrike">
              <a:solidFill>
                <a:schemeClr val="dk1"/>
              </a:solidFill>
              <a:latin typeface="Times"/>
              <a:ea typeface="Times"/>
              <a:cs typeface="Times"/>
              <a:sym typeface="Times"/>
            </a:endParaRPr>
          </a:p>
          <a:p>
            <a:pPr indent="-355600" lvl="1" marL="914400" marR="0" rtl="0" algn="l">
              <a:lnSpc>
                <a:spcPct val="115000"/>
              </a:lnSpc>
              <a:spcBef>
                <a:spcPts val="0"/>
              </a:spcBef>
              <a:spcAft>
                <a:spcPts val="0"/>
              </a:spcAft>
              <a:buClr>
                <a:schemeClr val="dk1"/>
              </a:buClr>
              <a:buSzPts val="2000"/>
              <a:buFont typeface="Arial"/>
              <a:buChar char="○"/>
            </a:pPr>
            <a:r>
              <a:rPr b="0" i="0" lang="en-US" sz="2000" u="none" cap="none" strike="noStrike">
                <a:solidFill>
                  <a:schemeClr val="dk1"/>
                </a:solidFill>
                <a:latin typeface="Times"/>
                <a:ea typeface="Times"/>
                <a:cs typeface="Times"/>
                <a:sym typeface="Times"/>
              </a:rPr>
              <a:t>💧 </a:t>
            </a:r>
            <a:r>
              <a:rPr b="1" i="0" lang="en-US" sz="2000" u="none" cap="none" strike="noStrike">
                <a:solidFill>
                  <a:schemeClr val="dk1"/>
                </a:solidFill>
                <a:latin typeface="Times"/>
                <a:ea typeface="Times"/>
                <a:cs typeface="Times"/>
                <a:sym typeface="Times"/>
              </a:rPr>
              <a:t>Blur: </a:t>
            </a:r>
            <a:r>
              <a:rPr b="0" i="0" lang="en-US" sz="2000" u="none" cap="none" strike="noStrike">
                <a:solidFill>
                  <a:schemeClr val="dk1"/>
                </a:solidFill>
                <a:latin typeface="Times"/>
                <a:ea typeface="Times"/>
                <a:cs typeface="Times"/>
                <a:sym typeface="Times"/>
              </a:rPr>
              <a:t>Gaussian blur applied up to </a:t>
            </a:r>
            <a:r>
              <a:rPr b="1" i="0" lang="en-US" sz="2000" u="none" cap="none" strike="noStrike">
                <a:solidFill>
                  <a:schemeClr val="dk1"/>
                </a:solidFill>
                <a:latin typeface="Times"/>
                <a:ea typeface="Times"/>
                <a:cs typeface="Times"/>
                <a:sym typeface="Times"/>
              </a:rPr>
              <a:t>5 pixels</a:t>
            </a:r>
            <a:endParaRPr b="0" i="0" sz="2000" u="none" cap="none" strike="noStrike">
              <a:solidFill>
                <a:schemeClr val="dk1"/>
              </a:solidFill>
              <a:latin typeface="Times"/>
              <a:ea typeface="Times"/>
              <a:cs typeface="Times"/>
              <a:sym typeface="Times"/>
            </a:endParaRPr>
          </a:p>
          <a:p>
            <a:pPr indent="-355600" lvl="1" marL="914400" marR="0" rtl="0" algn="l">
              <a:lnSpc>
                <a:spcPct val="115000"/>
              </a:lnSpc>
              <a:spcBef>
                <a:spcPts val="0"/>
              </a:spcBef>
              <a:spcAft>
                <a:spcPts val="0"/>
              </a:spcAft>
              <a:buClr>
                <a:schemeClr val="dk1"/>
              </a:buClr>
              <a:buSzPts val="2000"/>
              <a:buFont typeface="Arial"/>
              <a:buChar char="○"/>
            </a:pPr>
            <a:r>
              <a:rPr b="0" i="0" lang="en-US" sz="2000" u="none" cap="none" strike="noStrike">
                <a:solidFill>
                  <a:schemeClr val="dk1"/>
                </a:solidFill>
                <a:latin typeface="Times"/>
                <a:ea typeface="Times"/>
                <a:cs typeface="Times"/>
                <a:sym typeface="Times"/>
              </a:rPr>
              <a:t>🔁 </a:t>
            </a:r>
            <a:r>
              <a:rPr b="1" i="0" lang="en-US" sz="2000" u="none" cap="none" strike="noStrike">
                <a:solidFill>
                  <a:schemeClr val="dk1"/>
                </a:solidFill>
                <a:latin typeface="Times"/>
                <a:ea typeface="Times"/>
                <a:cs typeface="Times"/>
                <a:sym typeface="Times"/>
              </a:rPr>
              <a:t>Rotation: </a:t>
            </a:r>
            <a:r>
              <a:rPr b="0" i="0" lang="en-US" sz="2000" u="none" cap="none" strike="noStrike">
                <a:solidFill>
                  <a:schemeClr val="dk1"/>
                </a:solidFill>
                <a:latin typeface="Times"/>
                <a:ea typeface="Times"/>
                <a:cs typeface="Times"/>
                <a:sym typeface="Times"/>
              </a:rPr>
              <a:t>Random angle between </a:t>
            </a:r>
            <a:r>
              <a:rPr b="1" i="0" lang="en-US" sz="2000" u="none" cap="none" strike="noStrike">
                <a:solidFill>
                  <a:schemeClr val="dk1"/>
                </a:solidFill>
                <a:latin typeface="Times"/>
                <a:ea typeface="Times"/>
                <a:cs typeface="Times"/>
                <a:sym typeface="Times"/>
              </a:rPr>
              <a:t>-45° to +45°</a:t>
            </a:r>
            <a:endParaRPr b="1" i="0" sz="2000" u="none" cap="none" strike="noStrike">
              <a:solidFill>
                <a:schemeClr val="dk1"/>
              </a:solidFill>
              <a:latin typeface="Times"/>
              <a:ea typeface="Times"/>
              <a:cs typeface="Times"/>
              <a:sym typeface="Times"/>
            </a:endParaRPr>
          </a:p>
          <a:p>
            <a:pPr indent="-355600" lvl="1" marL="914400" marR="0" rtl="0" algn="l">
              <a:lnSpc>
                <a:spcPct val="115000"/>
              </a:lnSpc>
              <a:spcBef>
                <a:spcPts val="0"/>
              </a:spcBef>
              <a:spcAft>
                <a:spcPts val="0"/>
              </a:spcAft>
              <a:buClr>
                <a:schemeClr val="dk1"/>
              </a:buClr>
              <a:buSzPts val="2000"/>
              <a:buFont typeface="Arial"/>
              <a:buChar char="○"/>
            </a:pPr>
            <a:r>
              <a:rPr b="0" i="0" lang="en-US" sz="2000" u="none" cap="none" strike="noStrike">
                <a:solidFill>
                  <a:schemeClr val="dk1"/>
                </a:solidFill>
                <a:latin typeface="Times"/>
                <a:ea typeface="Times"/>
                <a:cs typeface="Times"/>
                <a:sym typeface="Times"/>
              </a:rPr>
              <a:t>💡 </a:t>
            </a:r>
            <a:r>
              <a:rPr b="1" i="0" lang="en-US" sz="2000" u="none" cap="none" strike="noStrike">
                <a:solidFill>
                  <a:schemeClr val="dk1"/>
                </a:solidFill>
                <a:latin typeface="Times"/>
                <a:ea typeface="Times"/>
                <a:cs typeface="Times"/>
                <a:sym typeface="Times"/>
              </a:rPr>
              <a:t>Brightness: </a:t>
            </a:r>
            <a:r>
              <a:rPr b="0" i="0" lang="en-US" sz="2000" u="none" cap="none" strike="noStrike">
                <a:solidFill>
                  <a:schemeClr val="dk1"/>
                </a:solidFill>
                <a:latin typeface="Times"/>
                <a:ea typeface="Times"/>
                <a:cs typeface="Times"/>
                <a:sym typeface="Times"/>
              </a:rPr>
              <a:t>Adjusted randomly between </a:t>
            </a:r>
            <a:r>
              <a:rPr b="1" i="0" lang="en-US" sz="2000" u="none" cap="none" strike="noStrike">
                <a:solidFill>
                  <a:schemeClr val="dk1"/>
                </a:solidFill>
                <a:latin typeface="Times"/>
                <a:ea typeface="Times"/>
                <a:cs typeface="Times"/>
                <a:sym typeface="Times"/>
              </a:rPr>
              <a:t>-25% to +25%</a:t>
            </a:r>
            <a:endParaRPr b="1" i="0" sz="2000" u="none" cap="none" strike="noStrike">
              <a:solidFill>
                <a:schemeClr val="dk1"/>
              </a:solidFill>
              <a:latin typeface="Times"/>
              <a:ea typeface="Times"/>
              <a:cs typeface="Times"/>
              <a:sym typeface="Times"/>
            </a:endParaRPr>
          </a:p>
          <a:p>
            <a:pPr indent="-355600" lvl="1" marL="914400" marR="0" rtl="0" algn="l">
              <a:lnSpc>
                <a:spcPct val="115000"/>
              </a:lnSpc>
              <a:spcBef>
                <a:spcPts val="0"/>
              </a:spcBef>
              <a:spcAft>
                <a:spcPts val="0"/>
              </a:spcAft>
              <a:buClr>
                <a:schemeClr val="dk1"/>
              </a:buClr>
              <a:buSzPts val="2000"/>
              <a:buFont typeface="Arial"/>
              <a:buChar char="○"/>
            </a:pPr>
            <a:r>
              <a:rPr b="0" i="0" lang="en-US" sz="2000" u="none" cap="none" strike="noStrike">
                <a:solidFill>
                  <a:schemeClr val="dk1"/>
                </a:solidFill>
                <a:latin typeface="Times"/>
                <a:ea typeface="Times"/>
                <a:cs typeface="Times"/>
                <a:sym typeface="Times"/>
              </a:rPr>
              <a:t>🌗 </a:t>
            </a:r>
            <a:r>
              <a:rPr b="1" i="0" lang="en-US" sz="2000" u="none" cap="none" strike="noStrike">
                <a:solidFill>
                  <a:schemeClr val="dk1"/>
                </a:solidFill>
                <a:latin typeface="Times"/>
                <a:ea typeface="Times"/>
                <a:cs typeface="Times"/>
                <a:sym typeface="Times"/>
              </a:rPr>
              <a:t>Exposure: </a:t>
            </a:r>
            <a:r>
              <a:rPr b="0" i="0" lang="en-US" sz="2000" u="none" cap="none" strike="noStrike">
                <a:solidFill>
                  <a:schemeClr val="dk1"/>
                </a:solidFill>
                <a:latin typeface="Times"/>
                <a:ea typeface="Times"/>
                <a:cs typeface="Times"/>
                <a:sym typeface="Times"/>
              </a:rPr>
              <a:t>Adjusted between </a:t>
            </a:r>
            <a:r>
              <a:rPr b="1" i="0" lang="en-US" sz="2000" u="none" cap="none" strike="noStrike">
                <a:solidFill>
                  <a:schemeClr val="dk1"/>
                </a:solidFill>
                <a:latin typeface="Times"/>
                <a:ea typeface="Times"/>
                <a:cs typeface="Times"/>
                <a:sym typeface="Times"/>
              </a:rPr>
              <a:t>-10% to +10%</a:t>
            </a:r>
            <a:endParaRPr b="1" i="0" sz="2000" u="none" cap="none" strike="noStrike">
              <a:solidFill>
                <a:schemeClr val="dk1"/>
              </a:solidFill>
              <a:latin typeface="Times"/>
              <a:ea typeface="Times"/>
              <a:cs typeface="Times"/>
              <a:sym typeface="Times"/>
            </a:endParaRPr>
          </a:p>
          <a:p>
            <a:pPr indent="-355600" lvl="1" marL="914400" marR="0" rtl="0" algn="l">
              <a:lnSpc>
                <a:spcPct val="115000"/>
              </a:lnSpc>
              <a:spcBef>
                <a:spcPts val="0"/>
              </a:spcBef>
              <a:spcAft>
                <a:spcPts val="0"/>
              </a:spcAft>
              <a:buClr>
                <a:schemeClr val="dk1"/>
              </a:buClr>
              <a:buSzPts val="2000"/>
              <a:buFont typeface="Arial"/>
              <a:buChar char="○"/>
            </a:pPr>
            <a:r>
              <a:rPr b="0" i="0" lang="en-US" sz="2000" u="none" cap="none" strike="noStrike">
                <a:solidFill>
                  <a:schemeClr val="dk1"/>
                </a:solidFill>
                <a:latin typeface="Times"/>
                <a:ea typeface="Times"/>
                <a:cs typeface="Times"/>
                <a:sym typeface="Times"/>
              </a:rPr>
              <a:t>🔄 </a:t>
            </a:r>
            <a:r>
              <a:rPr b="1" i="0" lang="en-US" sz="2000" u="none" cap="none" strike="noStrike">
                <a:solidFill>
                  <a:schemeClr val="dk1"/>
                </a:solidFill>
                <a:latin typeface="Times"/>
                <a:ea typeface="Times"/>
                <a:cs typeface="Times"/>
                <a:sym typeface="Times"/>
              </a:rPr>
              <a:t>Flip: </a:t>
            </a:r>
            <a:r>
              <a:rPr b="0" i="0" lang="en-US" sz="2000" u="none" cap="none" strike="noStrike">
                <a:solidFill>
                  <a:schemeClr val="dk1"/>
                </a:solidFill>
                <a:latin typeface="Times"/>
                <a:ea typeface="Times"/>
                <a:cs typeface="Times"/>
                <a:sym typeface="Times"/>
              </a:rPr>
              <a:t>Horizontal, Vertical</a:t>
            </a:r>
            <a:br>
              <a:rPr b="1" i="0" lang="en-US" sz="2000" u="none" cap="none" strike="noStrike">
                <a:solidFill>
                  <a:schemeClr val="dk1"/>
                </a:solidFill>
                <a:latin typeface="Times"/>
                <a:ea typeface="Times"/>
                <a:cs typeface="Times"/>
                <a:sym typeface="Times"/>
              </a:rPr>
            </a:br>
            <a:endParaRPr b="1" i="0" sz="2000" u="none" cap="none" strike="noStrike">
              <a:solidFill>
                <a:schemeClr val="dk1"/>
              </a:solidFill>
              <a:latin typeface="Times"/>
              <a:ea typeface="Times"/>
              <a:cs typeface="Times"/>
              <a:sym typeface="Times"/>
            </a:endParaRPr>
          </a:p>
          <a:p>
            <a:pPr indent="0" lvl="0" marL="0" marR="0" rtl="0" algn="l">
              <a:lnSpc>
                <a:spcPct val="100000"/>
              </a:lnSpc>
              <a:spcBef>
                <a:spcPts val="1200"/>
              </a:spcBef>
              <a:spcAft>
                <a:spcPts val="0"/>
              </a:spcAft>
              <a:buClr>
                <a:srgbClr val="000000"/>
              </a:buClr>
              <a:buSzPts val="1050"/>
              <a:buFont typeface="Arial"/>
              <a:buNone/>
            </a:pPr>
            <a:r>
              <a:t/>
            </a:r>
            <a:endParaRPr b="0" i="0" sz="1050" u="none" cap="none" strike="noStrike">
              <a:solidFill>
                <a:srgbClr val="E8E8E8"/>
              </a:solidFill>
              <a:highlight>
                <a:srgbClr val="1F1F1F"/>
              </a:highlight>
              <a:latin typeface="Times"/>
              <a:ea typeface="Times"/>
              <a:cs typeface="Times"/>
              <a:sym typeface="Time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2"/>
          <p:cNvSpPr txBox="1"/>
          <p:nvPr/>
        </p:nvSpPr>
        <p:spPr>
          <a:xfrm>
            <a:off x="3408300" y="306125"/>
            <a:ext cx="5375400" cy="831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1800"/>
              </a:spcBef>
              <a:spcAft>
                <a:spcPts val="400"/>
              </a:spcAft>
              <a:buClr>
                <a:srgbClr val="000000"/>
              </a:buClr>
              <a:buSzPts val="3000"/>
              <a:buFont typeface="Arial"/>
              <a:buNone/>
            </a:pPr>
            <a:r>
              <a:rPr b="1" i="0" lang="en-US" sz="3000" u="none" cap="none" strike="noStrike">
                <a:solidFill>
                  <a:schemeClr val="accent1"/>
                </a:solidFill>
                <a:latin typeface="Times"/>
                <a:ea typeface="Times"/>
                <a:cs typeface="Times"/>
                <a:sym typeface="Times"/>
              </a:rPr>
              <a:t>Training Configuration</a:t>
            </a:r>
            <a:endParaRPr b="1" i="0" sz="3000" u="none" cap="none" strike="noStrike">
              <a:solidFill>
                <a:schemeClr val="accent1"/>
              </a:solidFill>
              <a:latin typeface="Times"/>
              <a:ea typeface="Times"/>
              <a:cs typeface="Times"/>
              <a:sym typeface="Times"/>
            </a:endParaRPr>
          </a:p>
        </p:txBody>
      </p:sp>
      <p:sp>
        <p:nvSpPr>
          <p:cNvPr id="208" name="Google Shape;208;p22"/>
          <p:cNvSpPr txBox="1"/>
          <p:nvPr/>
        </p:nvSpPr>
        <p:spPr>
          <a:xfrm>
            <a:off x="882250" y="1294450"/>
            <a:ext cx="7901400" cy="24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22"/>
          <p:cNvSpPr txBox="1"/>
          <p:nvPr/>
        </p:nvSpPr>
        <p:spPr>
          <a:xfrm>
            <a:off x="1027800" y="1378850"/>
            <a:ext cx="10136400" cy="4652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Clr>
                <a:srgbClr val="000000"/>
              </a:buClr>
              <a:buSzPts val="2000"/>
              <a:buFont typeface="Arial"/>
              <a:buNone/>
            </a:pPr>
            <a:r>
              <a:rPr b="1" i="0" lang="en-US" sz="2000" u="none" cap="none" strike="noStrike">
                <a:solidFill>
                  <a:schemeClr val="dk1"/>
                </a:solidFill>
                <a:latin typeface="Times"/>
                <a:ea typeface="Times"/>
                <a:cs typeface="Times"/>
                <a:sym typeface="Times"/>
              </a:rPr>
              <a:t>Dataset Setup</a:t>
            </a:r>
            <a:endParaRPr b="1" i="0" sz="2000" u="none" cap="none" strike="noStrike">
              <a:solidFill>
                <a:schemeClr val="dk1"/>
              </a:solidFill>
              <a:latin typeface="Times"/>
              <a:ea typeface="Times"/>
              <a:cs typeface="Times"/>
              <a:sym typeface="Times"/>
            </a:endParaRPr>
          </a:p>
          <a:p>
            <a:pPr indent="-355600" lvl="0" marL="457200" marR="0" rtl="0" algn="l">
              <a:lnSpc>
                <a:spcPct val="115000"/>
              </a:lnSpc>
              <a:spcBef>
                <a:spcPts val="1200"/>
              </a:spcBef>
              <a:spcAft>
                <a:spcPts val="0"/>
              </a:spcAft>
              <a:buClr>
                <a:schemeClr val="dk1"/>
              </a:buClr>
              <a:buSzPts val="2000"/>
              <a:buFont typeface="Arial"/>
              <a:buChar char="●"/>
            </a:pPr>
            <a:r>
              <a:rPr b="0" i="0" lang="en-US" sz="2000" u="none" cap="none" strike="noStrike">
                <a:solidFill>
                  <a:schemeClr val="dk1"/>
                </a:solidFill>
                <a:latin typeface="Times"/>
                <a:ea typeface="Times"/>
                <a:cs typeface="Times"/>
                <a:sym typeface="Times"/>
              </a:rPr>
              <a:t>Total Images: </a:t>
            </a:r>
            <a:r>
              <a:rPr b="1" i="0" lang="en-US" sz="2000" u="none" cap="none" strike="noStrike">
                <a:solidFill>
                  <a:schemeClr val="dk1"/>
                </a:solidFill>
                <a:latin typeface="Times"/>
                <a:ea typeface="Times"/>
                <a:cs typeface="Times"/>
                <a:sym typeface="Times"/>
              </a:rPr>
              <a:t>1500</a:t>
            </a:r>
            <a:endParaRPr b="1" i="0" sz="2000" u="none" cap="none" strike="noStrike">
              <a:solidFill>
                <a:schemeClr val="dk1"/>
              </a:solidFill>
              <a:latin typeface="Times"/>
              <a:ea typeface="Times"/>
              <a:cs typeface="Times"/>
              <a:sym typeface="Times"/>
            </a:endParaRPr>
          </a:p>
          <a:p>
            <a:pPr indent="-355600" lvl="0" marL="457200" marR="0" rtl="0" algn="l">
              <a:lnSpc>
                <a:spcPct val="115000"/>
              </a:lnSpc>
              <a:spcBef>
                <a:spcPts val="0"/>
              </a:spcBef>
              <a:spcAft>
                <a:spcPts val="0"/>
              </a:spcAft>
              <a:buClr>
                <a:schemeClr val="dk1"/>
              </a:buClr>
              <a:buSzPts val="2000"/>
              <a:buFont typeface="Arial"/>
              <a:buChar char="●"/>
            </a:pPr>
            <a:r>
              <a:rPr b="0" i="0" lang="en-US" sz="2000" u="none" cap="none" strike="noStrike">
                <a:solidFill>
                  <a:schemeClr val="dk1"/>
                </a:solidFill>
                <a:latin typeface="Times"/>
                <a:ea typeface="Times"/>
                <a:cs typeface="Times"/>
                <a:sym typeface="Times"/>
              </a:rPr>
              <a:t>Classes: </a:t>
            </a:r>
            <a:r>
              <a:rPr b="1" i="0" lang="en-US" sz="2000" u="none" cap="none" strike="noStrike">
                <a:solidFill>
                  <a:schemeClr val="dk1"/>
                </a:solidFill>
                <a:latin typeface="Times"/>
                <a:ea typeface="Times"/>
                <a:cs typeface="Times"/>
                <a:sym typeface="Times"/>
              </a:rPr>
              <a:t>W180, W300, W500</a:t>
            </a:r>
            <a:endParaRPr b="1" i="0" sz="2000" u="none" cap="none" strike="noStrike">
              <a:solidFill>
                <a:schemeClr val="dk1"/>
              </a:solidFill>
              <a:latin typeface="Times"/>
              <a:ea typeface="Times"/>
              <a:cs typeface="Times"/>
              <a:sym typeface="Times"/>
            </a:endParaRPr>
          </a:p>
          <a:p>
            <a:pPr indent="-355600" lvl="0" marL="457200" marR="0" rtl="0" algn="l">
              <a:lnSpc>
                <a:spcPct val="115000"/>
              </a:lnSpc>
              <a:spcBef>
                <a:spcPts val="0"/>
              </a:spcBef>
              <a:spcAft>
                <a:spcPts val="0"/>
              </a:spcAft>
              <a:buClr>
                <a:schemeClr val="dk1"/>
              </a:buClr>
              <a:buSzPts val="2000"/>
              <a:buFont typeface="Times"/>
              <a:buChar char="●"/>
            </a:pPr>
            <a:r>
              <a:rPr b="0" i="0" lang="en-US" sz="2000" u="none" cap="none" strike="noStrike">
                <a:solidFill>
                  <a:schemeClr val="dk1"/>
                </a:solidFill>
                <a:latin typeface="Times"/>
                <a:ea typeface="Times"/>
                <a:cs typeface="Times"/>
                <a:sym typeface="Times"/>
              </a:rPr>
              <a:t>Split:</a:t>
            </a:r>
            <a:endParaRPr b="0" i="0" sz="2000" u="none" cap="none" strike="noStrike">
              <a:solidFill>
                <a:schemeClr val="dk1"/>
              </a:solidFill>
              <a:latin typeface="Times"/>
              <a:ea typeface="Times"/>
              <a:cs typeface="Times"/>
              <a:sym typeface="Times"/>
            </a:endParaRPr>
          </a:p>
          <a:p>
            <a:pPr indent="-355600" lvl="1" marL="914400" marR="0" rtl="0" algn="l">
              <a:lnSpc>
                <a:spcPct val="115000"/>
              </a:lnSpc>
              <a:spcBef>
                <a:spcPts val="0"/>
              </a:spcBef>
              <a:spcAft>
                <a:spcPts val="0"/>
              </a:spcAft>
              <a:buClr>
                <a:schemeClr val="dk1"/>
              </a:buClr>
              <a:buSzPts val="2000"/>
              <a:buFont typeface="Arial"/>
              <a:buChar char="○"/>
            </a:pPr>
            <a:r>
              <a:rPr b="1" i="0" lang="en-US" sz="2000" u="none" cap="none" strike="noStrike">
                <a:solidFill>
                  <a:schemeClr val="dk1"/>
                </a:solidFill>
                <a:latin typeface="Times"/>
                <a:ea typeface="Times"/>
                <a:cs typeface="Times"/>
                <a:sym typeface="Times"/>
              </a:rPr>
              <a:t>Training</a:t>
            </a:r>
            <a:r>
              <a:rPr b="0" i="0" lang="en-US" sz="2000" u="none" cap="none" strike="noStrike">
                <a:solidFill>
                  <a:schemeClr val="dk1"/>
                </a:solidFill>
                <a:latin typeface="Times"/>
                <a:ea typeface="Times"/>
                <a:cs typeface="Times"/>
                <a:sym typeface="Times"/>
              </a:rPr>
              <a:t>: 70%</a:t>
            </a:r>
            <a:endParaRPr b="0" i="0" sz="2000" u="none" cap="none" strike="noStrike">
              <a:solidFill>
                <a:schemeClr val="dk1"/>
              </a:solidFill>
              <a:latin typeface="Times"/>
              <a:ea typeface="Times"/>
              <a:cs typeface="Times"/>
              <a:sym typeface="Times"/>
            </a:endParaRPr>
          </a:p>
          <a:p>
            <a:pPr indent="-355600" lvl="1" marL="914400" marR="0" rtl="0" algn="l">
              <a:lnSpc>
                <a:spcPct val="115000"/>
              </a:lnSpc>
              <a:spcBef>
                <a:spcPts val="0"/>
              </a:spcBef>
              <a:spcAft>
                <a:spcPts val="0"/>
              </a:spcAft>
              <a:buClr>
                <a:schemeClr val="dk1"/>
              </a:buClr>
              <a:buSzPts val="2000"/>
              <a:buFont typeface="Arial"/>
              <a:buChar char="○"/>
            </a:pPr>
            <a:r>
              <a:rPr b="1" i="0" lang="en-US" sz="2000" u="none" cap="none" strike="noStrike">
                <a:solidFill>
                  <a:schemeClr val="dk1"/>
                </a:solidFill>
                <a:latin typeface="Times"/>
                <a:ea typeface="Times"/>
                <a:cs typeface="Times"/>
                <a:sym typeface="Times"/>
              </a:rPr>
              <a:t>Validation</a:t>
            </a:r>
            <a:r>
              <a:rPr b="0" i="0" lang="en-US" sz="2000" u="none" cap="none" strike="noStrike">
                <a:solidFill>
                  <a:schemeClr val="dk1"/>
                </a:solidFill>
                <a:latin typeface="Times"/>
                <a:ea typeface="Times"/>
                <a:cs typeface="Times"/>
                <a:sym typeface="Times"/>
              </a:rPr>
              <a:t>: 30%</a:t>
            </a:r>
            <a:endParaRPr b="0" i="0" sz="2000" u="none" cap="none" strike="noStrike">
              <a:solidFill>
                <a:schemeClr val="dk1"/>
              </a:solidFill>
              <a:latin typeface="Times"/>
              <a:ea typeface="Times"/>
              <a:cs typeface="Times"/>
              <a:sym typeface="Times"/>
            </a:endParaRPr>
          </a:p>
          <a:p>
            <a:pPr indent="0" lvl="0" marL="0" marR="0" rtl="0" algn="l">
              <a:lnSpc>
                <a:spcPct val="115000"/>
              </a:lnSpc>
              <a:spcBef>
                <a:spcPts val="1200"/>
              </a:spcBef>
              <a:spcAft>
                <a:spcPts val="0"/>
              </a:spcAft>
              <a:buClr>
                <a:srgbClr val="000000"/>
              </a:buClr>
              <a:buSzPts val="2000"/>
              <a:buFont typeface="Arial"/>
              <a:buNone/>
            </a:pPr>
            <a:r>
              <a:rPr b="0" i="0" lang="en-US" sz="2000" u="none" cap="none" strike="noStrike">
                <a:solidFill>
                  <a:schemeClr val="dk1"/>
                </a:solidFill>
                <a:latin typeface="Times"/>
                <a:ea typeface="Times"/>
                <a:cs typeface="Times"/>
                <a:sym typeface="Times"/>
              </a:rPr>
              <a:t>Training Parameters</a:t>
            </a:r>
            <a:endParaRPr b="0" i="0" sz="2000" u="none" cap="none" strike="noStrike">
              <a:solidFill>
                <a:schemeClr val="dk1"/>
              </a:solidFill>
              <a:latin typeface="Times"/>
              <a:ea typeface="Times"/>
              <a:cs typeface="Times"/>
              <a:sym typeface="Times"/>
            </a:endParaRPr>
          </a:p>
          <a:p>
            <a:pPr indent="-355600" lvl="0" marL="457200" marR="0" rtl="0" algn="l">
              <a:lnSpc>
                <a:spcPct val="115000"/>
              </a:lnSpc>
              <a:spcBef>
                <a:spcPts val="1200"/>
              </a:spcBef>
              <a:spcAft>
                <a:spcPts val="0"/>
              </a:spcAft>
              <a:buClr>
                <a:schemeClr val="dk1"/>
              </a:buClr>
              <a:buSzPts val="2000"/>
              <a:buFont typeface="Times"/>
              <a:buChar char="●"/>
            </a:pPr>
            <a:r>
              <a:rPr b="0" i="0" lang="en-US" sz="2000" u="none" cap="none" strike="noStrike">
                <a:solidFill>
                  <a:schemeClr val="dk1"/>
                </a:solidFill>
                <a:latin typeface="Times"/>
                <a:ea typeface="Times"/>
                <a:cs typeface="Times"/>
                <a:sym typeface="Times"/>
              </a:rPr>
              <a:t>Image Size: 640x640</a:t>
            </a:r>
            <a:endParaRPr b="0" i="0" sz="2000" u="none" cap="none" strike="noStrike">
              <a:solidFill>
                <a:schemeClr val="dk1"/>
              </a:solidFill>
              <a:latin typeface="Times"/>
              <a:ea typeface="Times"/>
              <a:cs typeface="Times"/>
              <a:sym typeface="Times"/>
            </a:endParaRPr>
          </a:p>
          <a:p>
            <a:pPr indent="-355600" lvl="0" marL="457200" marR="0" rtl="0" algn="l">
              <a:lnSpc>
                <a:spcPct val="115000"/>
              </a:lnSpc>
              <a:spcBef>
                <a:spcPts val="0"/>
              </a:spcBef>
              <a:spcAft>
                <a:spcPts val="0"/>
              </a:spcAft>
              <a:buClr>
                <a:schemeClr val="dk1"/>
              </a:buClr>
              <a:buSzPts val="2000"/>
              <a:buFont typeface="Times"/>
              <a:buChar char="●"/>
            </a:pPr>
            <a:r>
              <a:rPr b="0" i="0" lang="en-US" sz="2000" u="none" cap="none" strike="noStrike">
                <a:solidFill>
                  <a:schemeClr val="dk1"/>
                </a:solidFill>
                <a:latin typeface="Times"/>
                <a:ea typeface="Times"/>
                <a:cs typeface="Times"/>
                <a:sym typeface="Times"/>
              </a:rPr>
              <a:t>Epochs: 100</a:t>
            </a:r>
            <a:endParaRPr b="0" i="0" sz="2000" u="none" cap="none" strike="noStrike">
              <a:solidFill>
                <a:schemeClr val="dk1"/>
              </a:solidFill>
              <a:latin typeface="Times"/>
              <a:ea typeface="Times"/>
              <a:cs typeface="Times"/>
              <a:sym typeface="Times"/>
            </a:endParaRPr>
          </a:p>
          <a:p>
            <a:pPr indent="-355600" lvl="0" marL="457200" marR="0" rtl="0" algn="l">
              <a:lnSpc>
                <a:spcPct val="115000"/>
              </a:lnSpc>
              <a:spcBef>
                <a:spcPts val="0"/>
              </a:spcBef>
              <a:spcAft>
                <a:spcPts val="0"/>
              </a:spcAft>
              <a:buClr>
                <a:schemeClr val="dk1"/>
              </a:buClr>
              <a:buSzPts val="2000"/>
              <a:buFont typeface="Times"/>
              <a:buChar char="●"/>
            </a:pPr>
            <a:r>
              <a:rPr b="0" i="0" lang="en-US" sz="2000" u="none" cap="none" strike="noStrike">
                <a:solidFill>
                  <a:schemeClr val="dk1"/>
                </a:solidFill>
                <a:latin typeface="Times"/>
                <a:ea typeface="Times"/>
                <a:cs typeface="Times"/>
                <a:sym typeface="Times"/>
              </a:rPr>
              <a:t>Batch Size: 16</a:t>
            </a:r>
            <a:endParaRPr b="0" i="0" sz="2000" u="none" cap="none" strike="noStrike">
              <a:solidFill>
                <a:schemeClr val="dk1"/>
              </a:solidFill>
              <a:latin typeface="Times"/>
              <a:ea typeface="Times"/>
              <a:cs typeface="Times"/>
              <a:sym typeface="Times"/>
            </a:endParaRPr>
          </a:p>
          <a:p>
            <a:pPr indent="-355600" lvl="0" marL="457200" marR="0" rtl="0" algn="l">
              <a:lnSpc>
                <a:spcPct val="115000"/>
              </a:lnSpc>
              <a:spcBef>
                <a:spcPts val="0"/>
              </a:spcBef>
              <a:spcAft>
                <a:spcPts val="0"/>
              </a:spcAft>
              <a:buClr>
                <a:schemeClr val="dk1"/>
              </a:buClr>
              <a:buSzPts val="2000"/>
              <a:buFont typeface="Times"/>
              <a:buChar char="●"/>
            </a:pPr>
            <a:r>
              <a:rPr b="0" i="0" lang="en-US" sz="2000" u="none" cap="none" strike="noStrike">
                <a:solidFill>
                  <a:schemeClr val="dk1"/>
                </a:solidFill>
                <a:latin typeface="Times"/>
                <a:ea typeface="Times"/>
                <a:cs typeface="Times"/>
                <a:sym typeface="Times"/>
              </a:rPr>
              <a:t>Learning Rate: 0.01</a:t>
            </a:r>
            <a:endParaRPr b="0" i="0" sz="2000" u="none" cap="none" strike="noStrike">
              <a:solidFill>
                <a:schemeClr val="dk1"/>
              </a:solidFill>
              <a:latin typeface="Times"/>
              <a:ea typeface="Times"/>
              <a:cs typeface="Times"/>
              <a:sym typeface="Times"/>
            </a:endParaRPr>
          </a:p>
          <a:p>
            <a:pPr indent="-355600" lvl="0" marL="457200" marR="0" rtl="0" algn="l">
              <a:lnSpc>
                <a:spcPct val="115000"/>
              </a:lnSpc>
              <a:spcBef>
                <a:spcPts val="0"/>
              </a:spcBef>
              <a:spcAft>
                <a:spcPts val="0"/>
              </a:spcAft>
              <a:buClr>
                <a:schemeClr val="dk1"/>
              </a:buClr>
              <a:buSzPts val="2000"/>
              <a:buFont typeface="Times"/>
              <a:buChar char="●"/>
            </a:pPr>
            <a:r>
              <a:rPr b="0" i="0" lang="en-US" sz="2000" u="none" cap="none" strike="noStrike">
                <a:solidFill>
                  <a:schemeClr val="dk1"/>
                </a:solidFill>
                <a:latin typeface="Times"/>
                <a:ea typeface="Times"/>
                <a:cs typeface="Times"/>
                <a:sym typeface="Times"/>
              </a:rPr>
              <a:t>Model Used: YOLOV5S</a:t>
            </a:r>
            <a:endParaRPr b="0" i="0" sz="2000" u="none" cap="none" strike="noStrike">
              <a:solidFill>
                <a:schemeClr val="dk1"/>
              </a:solidFill>
              <a:latin typeface="Times"/>
              <a:ea typeface="Times"/>
              <a:cs typeface="Times"/>
              <a:sym typeface="Times"/>
            </a:endParaRPr>
          </a:p>
          <a:p>
            <a:pPr indent="0" lvl="0" marL="0" marR="0" rtl="0" algn="l">
              <a:lnSpc>
                <a:spcPct val="115000"/>
              </a:lnSpc>
              <a:spcBef>
                <a:spcPts val="1200"/>
              </a:spcBef>
              <a:spcAft>
                <a:spcPts val="1200"/>
              </a:spcAft>
              <a:buClr>
                <a:srgbClr val="000000"/>
              </a:buClr>
              <a:buSzPts val="2000"/>
              <a:buFont typeface="Arial"/>
              <a:buNone/>
            </a:pPr>
            <a:r>
              <a:t/>
            </a:r>
            <a:endParaRPr b="1" i="0" sz="2000" u="none" cap="none" strike="noStrike">
              <a:solidFill>
                <a:srgbClr val="000000"/>
              </a:solidFill>
              <a:latin typeface="Times"/>
              <a:ea typeface="Times"/>
              <a:cs typeface="Times"/>
              <a:sym typeface="Time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3"/>
          <p:cNvSpPr txBox="1"/>
          <p:nvPr/>
        </p:nvSpPr>
        <p:spPr>
          <a:xfrm>
            <a:off x="3408300" y="306125"/>
            <a:ext cx="5375400" cy="831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1800"/>
              </a:spcBef>
              <a:spcAft>
                <a:spcPts val="400"/>
              </a:spcAft>
              <a:buClr>
                <a:srgbClr val="000000"/>
              </a:buClr>
              <a:buSzPts val="3000"/>
              <a:buFont typeface="Arial"/>
              <a:buNone/>
            </a:pPr>
            <a:r>
              <a:rPr b="1" i="0" lang="en-US" sz="3000" u="none" cap="none" strike="noStrike">
                <a:solidFill>
                  <a:schemeClr val="accent1"/>
                </a:solidFill>
                <a:latin typeface="Times"/>
                <a:ea typeface="Times"/>
                <a:cs typeface="Times"/>
                <a:sym typeface="Times"/>
              </a:rPr>
              <a:t>Performance Metrics</a:t>
            </a:r>
            <a:endParaRPr b="1" i="0" sz="3000" u="none" cap="none" strike="noStrike">
              <a:solidFill>
                <a:schemeClr val="accent1"/>
              </a:solidFill>
              <a:latin typeface="Times"/>
              <a:ea typeface="Times"/>
              <a:cs typeface="Times"/>
              <a:sym typeface="Times"/>
            </a:endParaRPr>
          </a:p>
        </p:txBody>
      </p:sp>
      <p:sp>
        <p:nvSpPr>
          <p:cNvPr id="215" name="Google Shape;215;p23"/>
          <p:cNvSpPr txBox="1"/>
          <p:nvPr/>
        </p:nvSpPr>
        <p:spPr>
          <a:xfrm>
            <a:off x="882250" y="1294450"/>
            <a:ext cx="7901400" cy="24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6" name="Google Shape;216;p23" title="capture_20250610225517794.jpg"/>
          <p:cNvPicPr preferRelativeResize="0"/>
          <p:nvPr/>
        </p:nvPicPr>
        <p:blipFill rotWithShape="1">
          <a:blip r:embed="rId3">
            <a:alphaModFix/>
          </a:blip>
          <a:srcRect b="0" l="0" r="0" t="0"/>
          <a:stretch/>
        </p:blipFill>
        <p:spPr>
          <a:xfrm>
            <a:off x="882238" y="2399150"/>
            <a:ext cx="10600476" cy="18482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4"/>
          <p:cNvSpPr txBox="1"/>
          <p:nvPr/>
        </p:nvSpPr>
        <p:spPr>
          <a:xfrm>
            <a:off x="3408300" y="306125"/>
            <a:ext cx="5375400" cy="831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1800"/>
              </a:spcBef>
              <a:spcAft>
                <a:spcPts val="400"/>
              </a:spcAft>
              <a:buClr>
                <a:srgbClr val="000000"/>
              </a:buClr>
              <a:buSzPts val="3000"/>
              <a:buFont typeface="Arial"/>
              <a:buNone/>
            </a:pPr>
            <a:r>
              <a:rPr b="1" i="0" lang="en-US" sz="3000" u="none" cap="none" strike="noStrike">
                <a:solidFill>
                  <a:schemeClr val="accent1"/>
                </a:solidFill>
                <a:latin typeface="Times"/>
                <a:ea typeface="Times"/>
                <a:cs typeface="Times"/>
                <a:sym typeface="Times"/>
              </a:rPr>
              <a:t>Performance Metrics</a:t>
            </a:r>
            <a:endParaRPr b="1" i="0" sz="3000" u="none" cap="none" strike="noStrike">
              <a:solidFill>
                <a:schemeClr val="accent1"/>
              </a:solidFill>
              <a:latin typeface="Times"/>
              <a:ea typeface="Times"/>
              <a:cs typeface="Times"/>
              <a:sym typeface="Times"/>
            </a:endParaRPr>
          </a:p>
        </p:txBody>
      </p:sp>
      <p:pic>
        <p:nvPicPr>
          <p:cNvPr id="222" name="Google Shape;222;p24" title="yolov5_F!.png"/>
          <p:cNvPicPr preferRelativeResize="0"/>
          <p:nvPr/>
        </p:nvPicPr>
        <p:blipFill rotWithShape="1">
          <a:blip r:embed="rId3">
            <a:alphaModFix/>
          </a:blip>
          <a:srcRect b="0" l="0" r="0" t="0"/>
          <a:stretch/>
        </p:blipFill>
        <p:spPr>
          <a:xfrm>
            <a:off x="2300800" y="1323775"/>
            <a:ext cx="8129014" cy="5413249"/>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5"/>
          <p:cNvSpPr txBox="1"/>
          <p:nvPr/>
        </p:nvSpPr>
        <p:spPr>
          <a:xfrm>
            <a:off x="3408300" y="306125"/>
            <a:ext cx="5375400" cy="831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1800"/>
              </a:spcBef>
              <a:spcAft>
                <a:spcPts val="400"/>
              </a:spcAft>
              <a:buClr>
                <a:srgbClr val="000000"/>
              </a:buClr>
              <a:buSzPts val="3000"/>
              <a:buFont typeface="Arial"/>
              <a:buNone/>
            </a:pPr>
            <a:r>
              <a:rPr b="1" i="0" lang="en-US" sz="3000" u="none" cap="none" strike="noStrike">
                <a:solidFill>
                  <a:schemeClr val="accent1"/>
                </a:solidFill>
                <a:latin typeface="Times"/>
                <a:ea typeface="Times"/>
                <a:cs typeface="Times"/>
                <a:sym typeface="Times"/>
              </a:rPr>
              <a:t>Performance Metrics</a:t>
            </a:r>
            <a:endParaRPr b="1" i="0" sz="3000" u="none" cap="none" strike="noStrike">
              <a:solidFill>
                <a:schemeClr val="accent1"/>
              </a:solidFill>
              <a:latin typeface="Times"/>
              <a:ea typeface="Times"/>
              <a:cs typeface="Times"/>
              <a:sym typeface="Times"/>
            </a:endParaRPr>
          </a:p>
        </p:txBody>
      </p:sp>
      <p:pic>
        <p:nvPicPr>
          <p:cNvPr id="228" name="Google Shape;228;p25" title="yolov5_p.png"/>
          <p:cNvPicPr preferRelativeResize="0"/>
          <p:nvPr/>
        </p:nvPicPr>
        <p:blipFill rotWithShape="1">
          <a:blip r:embed="rId3">
            <a:alphaModFix/>
          </a:blip>
          <a:srcRect b="0" l="679" r="-678" t="0"/>
          <a:stretch/>
        </p:blipFill>
        <p:spPr>
          <a:xfrm>
            <a:off x="2774225" y="1384325"/>
            <a:ext cx="8125194" cy="5415474"/>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6"/>
          <p:cNvSpPr txBox="1"/>
          <p:nvPr/>
        </p:nvSpPr>
        <p:spPr>
          <a:xfrm>
            <a:off x="3408300" y="306125"/>
            <a:ext cx="5375400" cy="831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1800"/>
              </a:spcBef>
              <a:spcAft>
                <a:spcPts val="400"/>
              </a:spcAft>
              <a:buClr>
                <a:srgbClr val="000000"/>
              </a:buClr>
              <a:buSzPts val="3000"/>
              <a:buFont typeface="Arial"/>
              <a:buNone/>
            </a:pPr>
            <a:r>
              <a:rPr b="1" i="0" lang="en-US" sz="3000" u="none" cap="none" strike="noStrike">
                <a:solidFill>
                  <a:schemeClr val="accent1"/>
                </a:solidFill>
                <a:latin typeface="Times"/>
                <a:ea typeface="Times"/>
                <a:cs typeface="Times"/>
                <a:sym typeface="Times"/>
              </a:rPr>
              <a:t>Performance Metrics</a:t>
            </a:r>
            <a:endParaRPr b="1" i="0" sz="3000" u="none" cap="none" strike="noStrike">
              <a:solidFill>
                <a:schemeClr val="accent1"/>
              </a:solidFill>
              <a:latin typeface="Times"/>
              <a:ea typeface="Times"/>
              <a:cs typeface="Times"/>
              <a:sym typeface="Times"/>
            </a:endParaRPr>
          </a:p>
        </p:txBody>
      </p:sp>
      <p:pic>
        <p:nvPicPr>
          <p:cNvPr id="234" name="Google Shape;234;p26"/>
          <p:cNvPicPr preferRelativeResize="0"/>
          <p:nvPr/>
        </p:nvPicPr>
        <p:blipFill rotWithShape="1">
          <a:blip r:embed="rId3">
            <a:alphaModFix/>
          </a:blip>
          <a:srcRect b="0" l="0" r="0" t="0"/>
          <a:stretch/>
        </p:blipFill>
        <p:spPr>
          <a:xfrm>
            <a:off x="3611525" y="1253950"/>
            <a:ext cx="5415476" cy="5415476"/>
          </a:xfrm>
          <a:prstGeom prst="rect">
            <a:avLst/>
          </a:prstGeom>
          <a:noFill/>
          <a:ln cap="flat" cmpd="sng" w="38100">
            <a:solidFill>
              <a:schemeClr val="dk2"/>
            </a:solidFill>
            <a:prstDash val="solid"/>
            <a:round/>
            <a:headEnd len="sm" w="sm" type="none"/>
            <a:tailEnd len="sm" w="sm" type="none"/>
          </a:ln>
        </p:spPr>
      </p:pic>
      <p:sp>
        <p:nvSpPr>
          <p:cNvPr id="235" name="Google Shape;235;p26"/>
          <p:cNvSpPr txBox="1"/>
          <p:nvPr/>
        </p:nvSpPr>
        <p:spPr>
          <a:xfrm>
            <a:off x="725575" y="1005200"/>
            <a:ext cx="2615400" cy="66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Times"/>
                <a:ea typeface="Times"/>
                <a:cs typeface="Times"/>
                <a:sym typeface="Times"/>
              </a:rPr>
              <a:t>Visualization Of Data</a:t>
            </a:r>
            <a:endParaRPr b="1" i="0" sz="2000" u="none" cap="none" strike="noStrike">
              <a:solidFill>
                <a:srgbClr val="000000"/>
              </a:solidFill>
              <a:latin typeface="Times"/>
              <a:ea typeface="Times"/>
              <a:cs typeface="Times"/>
              <a:sym typeface="Time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7"/>
          <p:cNvSpPr txBox="1"/>
          <p:nvPr/>
        </p:nvSpPr>
        <p:spPr>
          <a:xfrm>
            <a:off x="3408300" y="306125"/>
            <a:ext cx="5375400" cy="831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1800"/>
              </a:spcBef>
              <a:spcAft>
                <a:spcPts val="400"/>
              </a:spcAft>
              <a:buClr>
                <a:srgbClr val="000000"/>
              </a:buClr>
              <a:buSzPts val="3000"/>
              <a:buFont typeface="Arial"/>
              <a:buNone/>
            </a:pPr>
            <a:r>
              <a:rPr b="1" i="0" lang="en-US" sz="3000" u="none" cap="none" strike="noStrike">
                <a:solidFill>
                  <a:schemeClr val="accent1"/>
                </a:solidFill>
                <a:latin typeface="Times"/>
                <a:ea typeface="Times"/>
                <a:cs typeface="Times"/>
                <a:sym typeface="Times"/>
              </a:rPr>
              <a:t>Performance Metrics</a:t>
            </a:r>
            <a:endParaRPr b="1" i="0" sz="3000" u="none" cap="none" strike="noStrike">
              <a:solidFill>
                <a:schemeClr val="accent1"/>
              </a:solidFill>
              <a:latin typeface="Times"/>
              <a:ea typeface="Times"/>
              <a:cs typeface="Times"/>
              <a:sym typeface="Times"/>
            </a:endParaRPr>
          </a:p>
        </p:txBody>
      </p:sp>
      <p:pic>
        <p:nvPicPr>
          <p:cNvPr id="241" name="Google Shape;241;p27"/>
          <p:cNvPicPr preferRelativeResize="0"/>
          <p:nvPr/>
        </p:nvPicPr>
        <p:blipFill rotWithShape="1">
          <a:blip r:embed="rId3">
            <a:alphaModFix/>
          </a:blip>
          <a:srcRect b="0" l="0" r="0" t="0"/>
          <a:stretch/>
        </p:blipFill>
        <p:spPr>
          <a:xfrm>
            <a:off x="610400" y="976750"/>
            <a:ext cx="10830950" cy="5415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3"/>
          <p:cNvSpPr/>
          <p:nvPr/>
        </p:nvSpPr>
        <p:spPr>
          <a:xfrm>
            <a:off x="2677171" y="504864"/>
            <a:ext cx="6837600" cy="58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0000FF"/>
                </a:solidFill>
                <a:latin typeface="Times New Roman"/>
                <a:ea typeface="Times New Roman"/>
                <a:cs typeface="Times New Roman"/>
                <a:sym typeface="Times New Roman"/>
              </a:rPr>
              <a:t>INTRODUCTION</a:t>
            </a:r>
            <a:endParaRPr b="0" i="0" sz="1400" u="none" cap="none" strike="noStrike">
              <a:solidFill>
                <a:srgbClr val="000000"/>
              </a:solidFill>
              <a:latin typeface="Arial"/>
              <a:ea typeface="Arial"/>
              <a:cs typeface="Arial"/>
              <a:sym typeface="Arial"/>
            </a:endParaRPr>
          </a:p>
        </p:txBody>
      </p:sp>
      <p:sp>
        <p:nvSpPr>
          <p:cNvPr id="68" name="Google Shape;68;p3"/>
          <p:cNvSpPr txBox="1"/>
          <p:nvPr/>
        </p:nvSpPr>
        <p:spPr>
          <a:xfrm>
            <a:off x="869950" y="1720500"/>
            <a:ext cx="10703100" cy="41868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imes New Roman"/>
                <a:ea typeface="Times New Roman"/>
                <a:cs typeface="Times New Roman"/>
                <a:sym typeface="Times New Roman"/>
              </a:rPr>
              <a:t>Cashew kernels are a valuable product in the global food market, and their quality affects both price and consumer choice. Traditionally, kernels are graded by hand based on size, shape, color, and surface condition. Skilled workers visually inspect and sort them into categories like whole, split, or scorched. </a:t>
            </a:r>
            <a:endParaRPr b="0" i="0" sz="20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imes New Roman"/>
                <a:ea typeface="Times New Roman"/>
                <a:cs typeface="Times New Roman"/>
                <a:sym typeface="Times New Roman"/>
              </a:rPr>
              <a:t>However, manual grading is slow, tiring, and prone to mistakes, leading to inconsistencies in quality and profit loss. To solve this, the industry is moving toward automation using artificial intelligence and computer vision. Deep learning is especially useful because it can learn to recognize complex visual patterns from large sets of images. </a:t>
            </a:r>
            <a:endParaRPr b="0" i="0" sz="20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imes New Roman"/>
                <a:ea typeface="Times New Roman"/>
                <a:cs typeface="Times New Roman"/>
                <a:sym typeface="Times New Roman"/>
              </a:rPr>
              <a:t>This project focuses on developing a real-time system that automatically classifies cashew kernels using deep learning. It aims to replace manual inspection with a faster, more reliable, and scalable method, helping improve product quality, reduce labor needs, and boost overall efficiency in cashew processing.</a:t>
            </a:r>
            <a:endParaRPr b="0" i="0" sz="20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28" title="capture_20250612003556312.jpg"/>
          <p:cNvPicPr preferRelativeResize="0"/>
          <p:nvPr/>
        </p:nvPicPr>
        <p:blipFill rotWithShape="1">
          <a:blip r:embed="rId3">
            <a:alphaModFix/>
          </a:blip>
          <a:srcRect b="12110" l="0" r="0" t="0"/>
          <a:stretch/>
        </p:blipFill>
        <p:spPr>
          <a:xfrm>
            <a:off x="240275" y="1947300"/>
            <a:ext cx="5981350" cy="3431092"/>
          </a:xfrm>
          <a:prstGeom prst="rect">
            <a:avLst/>
          </a:prstGeom>
          <a:noFill/>
          <a:ln>
            <a:noFill/>
          </a:ln>
        </p:spPr>
      </p:pic>
      <p:sp>
        <p:nvSpPr>
          <p:cNvPr id="247" name="Google Shape;247;p28"/>
          <p:cNvSpPr txBox="1"/>
          <p:nvPr/>
        </p:nvSpPr>
        <p:spPr>
          <a:xfrm>
            <a:off x="4062600" y="269950"/>
            <a:ext cx="4066800" cy="83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accent1"/>
                </a:solidFill>
                <a:latin typeface="Times"/>
                <a:ea typeface="Times"/>
                <a:cs typeface="Times"/>
                <a:sym typeface="Times"/>
              </a:rPr>
              <a:t>OBTAINED RESULTS</a:t>
            </a:r>
            <a:endParaRPr b="0" i="0" sz="3000" u="none" cap="none" strike="noStrike">
              <a:solidFill>
                <a:schemeClr val="accent1"/>
              </a:solidFill>
              <a:latin typeface="Times"/>
              <a:ea typeface="Times"/>
              <a:cs typeface="Times"/>
              <a:sym typeface="Time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9"/>
          <p:cNvSpPr txBox="1"/>
          <p:nvPr/>
        </p:nvSpPr>
        <p:spPr>
          <a:xfrm>
            <a:off x="3287800" y="342300"/>
            <a:ext cx="5375400" cy="831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1800"/>
              </a:spcBef>
              <a:spcAft>
                <a:spcPts val="400"/>
              </a:spcAft>
              <a:buClr>
                <a:srgbClr val="000000"/>
              </a:buClr>
              <a:buSzPts val="3000"/>
              <a:buFont typeface="Arial"/>
              <a:buNone/>
            </a:pPr>
            <a:r>
              <a:t/>
            </a:r>
            <a:endParaRPr b="1" i="0" sz="3000" u="none" cap="none" strike="noStrike">
              <a:solidFill>
                <a:schemeClr val="accent1"/>
              </a:solidFill>
              <a:latin typeface="Times"/>
              <a:ea typeface="Times"/>
              <a:cs typeface="Times"/>
              <a:sym typeface="Times"/>
            </a:endParaRPr>
          </a:p>
        </p:txBody>
      </p:sp>
      <p:pic>
        <p:nvPicPr>
          <p:cNvPr id="253" name="Google Shape;253;p29" title="capture_20250612003609643.jpg"/>
          <p:cNvPicPr preferRelativeResize="0"/>
          <p:nvPr/>
        </p:nvPicPr>
        <p:blipFill rotWithShape="1">
          <a:blip r:embed="rId3">
            <a:alphaModFix/>
          </a:blip>
          <a:srcRect b="0" l="0" r="0" t="0"/>
          <a:stretch/>
        </p:blipFill>
        <p:spPr>
          <a:xfrm>
            <a:off x="265250" y="2042500"/>
            <a:ext cx="5568024" cy="3566850"/>
          </a:xfrm>
          <a:prstGeom prst="rect">
            <a:avLst/>
          </a:prstGeom>
          <a:noFill/>
          <a:ln>
            <a:noFill/>
          </a:ln>
        </p:spPr>
      </p:pic>
      <p:pic>
        <p:nvPicPr>
          <p:cNvPr id="254" name="Google Shape;254;p29" title="capture_20250612003620641.jpg"/>
          <p:cNvPicPr preferRelativeResize="0"/>
          <p:nvPr/>
        </p:nvPicPr>
        <p:blipFill rotWithShape="1">
          <a:blip r:embed="rId4">
            <a:alphaModFix/>
          </a:blip>
          <a:srcRect b="0" l="0" r="0" t="0"/>
          <a:stretch/>
        </p:blipFill>
        <p:spPr>
          <a:xfrm>
            <a:off x="6135875" y="2042500"/>
            <a:ext cx="5063550" cy="37542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0"/>
          <p:cNvSpPr txBox="1"/>
          <p:nvPr/>
        </p:nvSpPr>
        <p:spPr>
          <a:xfrm>
            <a:off x="3287800" y="342300"/>
            <a:ext cx="5375400" cy="831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1800"/>
              </a:spcBef>
              <a:spcAft>
                <a:spcPts val="400"/>
              </a:spcAft>
              <a:buClr>
                <a:srgbClr val="000000"/>
              </a:buClr>
              <a:buSzPts val="3000"/>
              <a:buFont typeface="Arial"/>
              <a:buNone/>
            </a:pPr>
            <a:r>
              <a:t/>
            </a:r>
            <a:endParaRPr b="1" i="0" sz="3000" u="none" cap="none" strike="noStrike">
              <a:solidFill>
                <a:schemeClr val="accent1"/>
              </a:solidFill>
              <a:latin typeface="Times"/>
              <a:ea typeface="Times"/>
              <a:cs typeface="Times"/>
              <a:sym typeface="Times"/>
            </a:endParaRPr>
          </a:p>
        </p:txBody>
      </p:sp>
      <p:pic>
        <p:nvPicPr>
          <p:cNvPr id="260" name="Google Shape;260;p30" title="capture_20250612003629107.jpg"/>
          <p:cNvPicPr preferRelativeResize="0"/>
          <p:nvPr/>
        </p:nvPicPr>
        <p:blipFill rotWithShape="1">
          <a:blip r:embed="rId3">
            <a:alphaModFix/>
          </a:blip>
          <a:srcRect b="0" l="0" r="0" t="0"/>
          <a:stretch/>
        </p:blipFill>
        <p:spPr>
          <a:xfrm>
            <a:off x="465775" y="2001250"/>
            <a:ext cx="5285774" cy="3715300"/>
          </a:xfrm>
          <a:prstGeom prst="rect">
            <a:avLst/>
          </a:prstGeom>
          <a:noFill/>
          <a:ln>
            <a:noFill/>
          </a:ln>
        </p:spPr>
      </p:pic>
      <p:pic>
        <p:nvPicPr>
          <p:cNvPr id="261" name="Google Shape;261;p30" title="capture_20250612003635535.jpg"/>
          <p:cNvPicPr preferRelativeResize="0"/>
          <p:nvPr/>
        </p:nvPicPr>
        <p:blipFill rotWithShape="1">
          <a:blip r:embed="rId4">
            <a:alphaModFix/>
          </a:blip>
          <a:srcRect b="0" l="0" r="0" t="0"/>
          <a:stretch/>
        </p:blipFill>
        <p:spPr>
          <a:xfrm>
            <a:off x="6330900" y="2010237"/>
            <a:ext cx="5375399" cy="369732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1"/>
          <p:cNvSpPr txBox="1"/>
          <p:nvPr>
            <p:ph type="title"/>
          </p:nvPr>
        </p:nvSpPr>
        <p:spPr>
          <a:xfrm>
            <a:off x="1881350" y="190499"/>
            <a:ext cx="8765700" cy="6255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sz="3200">
                <a:solidFill>
                  <a:srgbClr val="0000FF"/>
                </a:solidFill>
                <a:latin typeface="Times New Roman"/>
                <a:ea typeface="Times New Roman"/>
                <a:cs typeface="Times New Roman"/>
                <a:sym typeface="Times New Roman"/>
              </a:rPr>
              <a:t>REFERENCES</a:t>
            </a:r>
            <a:br>
              <a:rPr b="1" lang="en-US" sz="3200">
                <a:solidFill>
                  <a:srgbClr val="0000FF"/>
                </a:solidFill>
                <a:latin typeface="Times New Roman"/>
                <a:ea typeface="Times New Roman"/>
                <a:cs typeface="Times New Roman"/>
                <a:sym typeface="Times New Roman"/>
              </a:rPr>
            </a:br>
            <a:endParaRPr/>
          </a:p>
        </p:txBody>
      </p:sp>
      <p:sp>
        <p:nvSpPr>
          <p:cNvPr id="267" name="Google Shape;267;p31"/>
          <p:cNvSpPr txBox="1"/>
          <p:nvPr>
            <p:ph idx="1" type="body"/>
          </p:nvPr>
        </p:nvSpPr>
        <p:spPr>
          <a:xfrm>
            <a:off x="0" y="990600"/>
            <a:ext cx="12192000" cy="5867400"/>
          </a:xfrm>
          <a:prstGeom prst="rect">
            <a:avLst/>
          </a:prstGeom>
          <a:noFill/>
          <a:ln>
            <a:noFill/>
          </a:ln>
        </p:spPr>
        <p:txBody>
          <a:bodyPr anchorCtr="0" anchor="t" bIns="45700" lIns="91425" spcFirstLastPara="1" rIns="91425" wrap="square" tIns="45700">
            <a:noAutofit/>
          </a:bodyPr>
          <a:lstStyle/>
          <a:p>
            <a:pPr indent="-349250" lvl="0" marL="457200" rtl="0" algn="just">
              <a:lnSpc>
                <a:spcPct val="120000"/>
              </a:lnSpc>
              <a:spcBef>
                <a:spcPts val="0"/>
              </a:spcBef>
              <a:spcAft>
                <a:spcPts val="0"/>
              </a:spcAft>
              <a:buSzPts val="1900"/>
              <a:buFont typeface="Times New Roman"/>
              <a:buAutoNum type="arabicPeriod"/>
            </a:pPr>
            <a:r>
              <a:rPr lang="en-US" sz="1900">
                <a:latin typeface="Times New Roman"/>
                <a:ea typeface="Times New Roman"/>
                <a:cs typeface="Times New Roman"/>
                <a:sym typeface="Times New Roman"/>
              </a:rPr>
              <a:t>A. Sivaranjani, S. Senthilrani, B. Ashokumar, and A. Senthil Murugan, "An Improvised Algorithm For Computer Vision Based Cashew Grading System Using Deep CNN," in 2018 IEEE International Conference on Current Trends in Advanced Computing (ICCTAC), pp. 1-6, July 2019.</a:t>
            </a:r>
            <a:endParaRPr sz="1900">
              <a:latin typeface="Times New Roman"/>
              <a:ea typeface="Times New Roman"/>
              <a:cs typeface="Times New Roman"/>
              <a:sym typeface="Times New Roman"/>
            </a:endParaRPr>
          </a:p>
          <a:p>
            <a:pPr indent="-349250" lvl="0" marL="457200" rtl="0" algn="just">
              <a:lnSpc>
                <a:spcPct val="120000"/>
              </a:lnSpc>
              <a:spcBef>
                <a:spcPts val="0"/>
              </a:spcBef>
              <a:spcAft>
                <a:spcPts val="0"/>
              </a:spcAft>
              <a:buSzPts val="1900"/>
              <a:buFont typeface="Times New Roman"/>
              <a:buAutoNum type="arabicPeriod"/>
            </a:pPr>
            <a:r>
              <a:rPr lang="en-US" sz="1900">
                <a:latin typeface="Times New Roman"/>
                <a:ea typeface="Times New Roman"/>
                <a:cs typeface="Times New Roman"/>
                <a:sym typeface="Times New Roman"/>
              </a:rPr>
              <a:t>Arun M O, Aneesh G Nath, and Shyna A, "Automated Cashew Kernel Grading Using Machine Vision," in 2016 International Conference on Next Generation Intelligent Systems (ICNGIS), IEEE, pp. 1-6, 2018.</a:t>
            </a:r>
            <a:endParaRPr sz="1900">
              <a:latin typeface="Times New Roman"/>
              <a:ea typeface="Times New Roman"/>
              <a:cs typeface="Times New Roman"/>
              <a:sym typeface="Times New Roman"/>
            </a:endParaRPr>
          </a:p>
          <a:p>
            <a:pPr indent="-349250" lvl="0" marL="457200" rtl="0" algn="just">
              <a:lnSpc>
                <a:spcPct val="120000"/>
              </a:lnSpc>
              <a:spcBef>
                <a:spcPts val="0"/>
              </a:spcBef>
              <a:spcAft>
                <a:spcPts val="0"/>
              </a:spcAft>
              <a:buSzPts val="1900"/>
              <a:buFont typeface="Times New Roman"/>
              <a:buAutoNum type="arabicPeriod"/>
            </a:pPr>
            <a:r>
              <a:rPr lang="en-US" sz="1900">
                <a:latin typeface="Times New Roman"/>
                <a:ea typeface="Times New Roman"/>
                <a:cs typeface="Times New Roman"/>
                <a:sym typeface="Times New Roman"/>
              </a:rPr>
              <a:t>A. Sivaranjani, S. Senthilrani, B. Ashokumar, and A. Senthil Murugan, "CashNet-15: An Optimized Cashew Nut Grading Using Deep CNN and Data Augmentation," in Proceedings of International Conference on Systems Computation Automation and Networking (ICSCAN), IEEE, pp. 1-6, 2019.</a:t>
            </a:r>
            <a:endParaRPr sz="1900">
              <a:latin typeface="Times New Roman"/>
              <a:ea typeface="Times New Roman"/>
              <a:cs typeface="Times New Roman"/>
              <a:sym typeface="Times New Roman"/>
            </a:endParaRPr>
          </a:p>
          <a:p>
            <a:pPr indent="-349250" lvl="0" marL="457200" rtl="0" algn="just">
              <a:lnSpc>
                <a:spcPct val="120000"/>
              </a:lnSpc>
              <a:spcBef>
                <a:spcPts val="0"/>
              </a:spcBef>
              <a:spcAft>
                <a:spcPts val="0"/>
              </a:spcAft>
              <a:buSzPts val="1900"/>
              <a:buFont typeface="Times New Roman"/>
              <a:buAutoNum type="arabicPeriod"/>
            </a:pPr>
            <a:r>
              <a:rPr lang="en-US" sz="1900">
                <a:latin typeface="Times New Roman"/>
                <a:ea typeface="Times New Roman"/>
                <a:cs typeface="Times New Roman"/>
                <a:sym typeface="Times New Roman"/>
              </a:rPr>
              <a:t>Shyna A and Reena Mary George, "Machine Vision based Real Time Cashew Grading and Sorting System using SVM and Back Propagation Neural Network," in 2017 International Conference on Circuits Power and Computing Technologies (ICCPCT), IEEE, pp. 1-6, 2017.</a:t>
            </a:r>
            <a:endParaRPr sz="1900">
              <a:latin typeface="Times New Roman"/>
              <a:ea typeface="Times New Roman"/>
              <a:cs typeface="Times New Roman"/>
              <a:sym typeface="Times New Roman"/>
            </a:endParaRPr>
          </a:p>
          <a:p>
            <a:pPr indent="-349250" lvl="0" marL="457200" rtl="0" algn="just">
              <a:lnSpc>
                <a:spcPct val="120000"/>
              </a:lnSpc>
              <a:spcBef>
                <a:spcPts val="0"/>
              </a:spcBef>
              <a:spcAft>
                <a:spcPts val="0"/>
              </a:spcAft>
              <a:buSzPts val="1900"/>
              <a:buFont typeface="Times New Roman"/>
              <a:buAutoNum type="arabicPeriod"/>
            </a:pPr>
            <a:r>
              <a:rPr lang="en-US" sz="1900">
                <a:latin typeface="Times New Roman"/>
                <a:ea typeface="Times New Roman"/>
                <a:cs typeface="Times New Roman"/>
                <a:sym typeface="Times New Roman"/>
              </a:rPr>
              <a:t>Pham, V.-N., Do Ba, Q.-H., Tran Le, D.-A., Nguyen, Q.-M., Do Van, D., &amp; Nguyen, L., "A Low-Cost Deep-Learning-Based System for Grading Cashew Nuts," Computers, vol. 13, no. 3, p. 71, 2024.</a:t>
            </a:r>
            <a:endParaRPr sz="1900">
              <a:latin typeface="Times New Roman"/>
              <a:ea typeface="Times New Roman"/>
              <a:cs typeface="Times New Roman"/>
              <a:sym typeface="Times New Roman"/>
            </a:endParaRPr>
          </a:p>
          <a:p>
            <a:pPr indent="-349250" lvl="0" marL="457200" rtl="0" algn="just">
              <a:lnSpc>
                <a:spcPct val="120000"/>
              </a:lnSpc>
              <a:spcBef>
                <a:spcPts val="0"/>
              </a:spcBef>
              <a:spcAft>
                <a:spcPts val="0"/>
              </a:spcAft>
              <a:buSzPts val="1900"/>
              <a:buFont typeface="Times New Roman"/>
              <a:buAutoNum type="arabicPeriod"/>
            </a:pPr>
            <a:r>
              <a:rPr lang="en-US" sz="1900">
                <a:latin typeface="Times New Roman"/>
                <a:ea typeface="Times New Roman"/>
                <a:cs typeface="Times New Roman"/>
                <a:sym typeface="Times New Roman"/>
              </a:rPr>
              <a:t>Raj, R., Nagaraj, S.S., Ritesh, S., Thushar, T.A. and Aparanji, V.M.,Fruit Classification Comparison Based on CNN and YOLO. In IOP Conference Series: Materials Science and Engineering (Vol. 1187, No. 1, p. 012031). IOP Publishing,2021. </a:t>
            </a:r>
            <a:endParaRPr sz="1900">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2"/>
          <p:cNvSpPr txBox="1"/>
          <p:nvPr>
            <p:ph type="title"/>
          </p:nvPr>
        </p:nvSpPr>
        <p:spPr>
          <a:xfrm>
            <a:off x="1881350" y="190499"/>
            <a:ext cx="8765700" cy="6255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sz="3200">
                <a:solidFill>
                  <a:srgbClr val="0000FF"/>
                </a:solidFill>
                <a:latin typeface="Times New Roman"/>
                <a:ea typeface="Times New Roman"/>
                <a:cs typeface="Times New Roman"/>
                <a:sym typeface="Times New Roman"/>
              </a:rPr>
              <a:t>REFERENCES</a:t>
            </a:r>
            <a:br>
              <a:rPr b="1" lang="en-US" sz="3200">
                <a:solidFill>
                  <a:srgbClr val="0000FF"/>
                </a:solidFill>
                <a:latin typeface="Times New Roman"/>
                <a:ea typeface="Times New Roman"/>
                <a:cs typeface="Times New Roman"/>
                <a:sym typeface="Times New Roman"/>
              </a:rPr>
            </a:br>
            <a:endParaRPr/>
          </a:p>
        </p:txBody>
      </p:sp>
      <p:sp>
        <p:nvSpPr>
          <p:cNvPr id="273" name="Google Shape;273;p32"/>
          <p:cNvSpPr txBox="1"/>
          <p:nvPr>
            <p:ph idx="1" type="body"/>
          </p:nvPr>
        </p:nvSpPr>
        <p:spPr>
          <a:xfrm>
            <a:off x="0" y="990600"/>
            <a:ext cx="12192000" cy="5867400"/>
          </a:xfrm>
          <a:prstGeom prst="rect">
            <a:avLst/>
          </a:prstGeom>
          <a:noFill/>
          <a:ln>
            <a:noFill/>
          </a:ln>
        </p:spPr>
        <p:txBody>
          <a:bodyPr anchorCtr="0" anchor="t" bIns="45700" lIns="91425" spcFirstLastPara="1" rIns="91425" wrap="square" tIns="45700">
            <a:noAutofit/>
          </a:bodyPr>
          <a:lstStyle/>
          <a:p>
            <a:pPr indent="0" lvl="0" marL="0" rtl="0" algn="just">
              <a:lnSpc>
                <a:spcPct val="120000"/>
              </a:lnSpc>
              <a:spcBef>
                <a:spcPts val="0"/>
              </a:spcBef>
              <a:spcAft>
                <a:spcPts val="0"/>
              </a:spcAft>
              <a:buSzPts val="1400"/>
              <a:buNone/>
            </a:pPr>
            <a:r>
              <a:rPr b="1" lang="en-US" sz="1900">
                <a:latin typeface="Times New Roman"/>
                <a:ea typeface="Times New Roman"/>
                <a:cs typeface="Times New Roman"/>
                <a:sym typeface="Times New Roman"/>
              </a:rPr>
              <a:t>7.	</a:t>
            </a:r>
            <a:r>
              <a:rPr lang="en-US" sz="1900">
                <a:latin typeface="Times New Roman"/>
                <a:ea typeface="Times New Roman"/>
                <a:cs typeface="Times New Roman"/>
                <a:sym typeface="Times New Roman"/>
              </a:rPr>
              <a:t>M. A and P. N. Renjith,Classification of Durian Fruits based on Ripening with Machine Learning Techniques,2020 3rd International Conference on Intelligent Sustainable Systems (ICISS), Thoothukudi,pp. 542-547,</a:t>
            </a:r>
            <a:endParaRPr sz="1900">
              <a:latin typeface="Times New Roman"/>
              <a:ea typeface="Times New Roman"/>
              <a:cs typeface="Times New Roman"/>
              <a:sym typeface="Times New Roman"/>
            </a:endParaRPr>
          </a:p>
          <a:p>
            <a:pPr indent="0" lvl="0" marL="0" rtl="0" algn="just">
              <a:lnSpc>
                <a:spcPct val="120000"/>
              </a:lnSpc>
              <a:spcBef>
                <a:spcPts val="0"/>
              </a:spcBef>
              <a:spcAft>
                <a:spcPts val="0"/>
              </a:spcAft>
              <a:buSzPts val="1400"/>
              <a:buNone/>
            </a:pPr>
            <a:r>
              <a:rPr b="1" lang="en-US" sz="1900">
                <a:latin typeface="Times New Roman"/>
                <a:ea typeface="Times New Roman"/>
                <a:cs typeface="Times New Roman"/>
                <a:sym typeface="Times New Roman"/>
              </a:rPr>
              <a:t>8.</a:t>
            </a:r>
            <a:r>
              <a:rPr lang="en-US" sz="1900">
                <a:latin typeface="Times New Roman"/>
                <a:ea typeface="Times New Roman"/>
                <a:cs typeface="Times New Roman"/>
                <a:sym typeface="Times New Roman"/>
              </a:rPr>
              <a:t>	</a:t>
            </a:r>
            <a:r>
              <a:rPr lang="en-US" sz="1900">
                <a:solidFill>
                  <a:schemeClr val="dk1"/>
                </a:solidFill>
                <a:latin typeface="Times New Roman"/>
                <a:ea typeface="Times New Roman"/>
                <a:cs typeface="Times New Roman"/>
                <a:sym typeface="Times New Roman"/>
              </a:rPr>
              <a:t>S. N. Karnam, V. S. Vaddagallaiah, P. K. Rangnaik, A. Kumar, C. Kumar, and B. M. Vishwanath, "Precise Cashew Classification using Machine Learning," </a:t>
            </a:r>
            <a:r>
              <a:rPr i="1" lang="en-US" sz="1900">
                <a:solidFill>
                  <a:schemeClr val="dk1"/>
                </a:solidFill>
                <a:latin typeface="Times New Roman"/>
                <a:ea typeface="Times New Roman"/>
                <a:cs typeface="Times New Roman"/>
                <a:sym typeface="Times New Roman"/>
              </a:rPr>
              <a:t>Engineering, Technology &amp; Applied Science Research</a:t>
            </a:r>
            <a:r>
              <a:rPr lang="en-US" sz="1900">
                <a:solidFill>
                  <a:schemeClr val="dk1"/>
                </a:solidFill>
                <a:latin typeface="Times New Roman"/>
                <a:ea typeface="Times New Roman"/>
                <a:cs typeface="Times New Roman"/>
                <a:sym typeface="Times New Roman"/>
              </a:rPr>
              <a:t>, vol. 14, no. 5, pp. 17414–17421, Oct. 2024, doi: 10.48084/etasr.8052</a:t>
            </a:r>
            <a:endParaRPr sz="1900">
              <a:latin typeface="Times New Roman"/>
              <a:ea typeface="Times New Roman"/>
              <a:cs typeface="Times New Roman"/>
              <a:sym typeface="Times New Roman"/>
            </a:endParaRPr>
          </a:p>
          <a:p>
            <a:pPr indent="0" lvl="0" marL="0" rtl="0" algn="just">
              <a:lnSpc>
                <a:spcPct val="120000"/>
              </a:lnSpc>
              <a:spcBef>
                <a:spcPts val="0"/>
              </a:spcBef>
              <a:spcAft>
                <a:spcPts val="0"/>
              </a:spcAft>
              <a:buSzPts val="1400"/>
              <a:buNone/>
            </a:pPr>
            <a:r>
              <a:rPr b="1" lang="en-US" sz="1900">
                <a:latin typeface="Times New Roman"/>
                <a:ea typeface="Times New Roman"/>
                <a:cs typeface="Times New Roman"/>
                <a:sym typeface="Times New Roman"/>
              </a:rPr>
              <a:t>9.	</a:t>
            </a:r>
            <a:r>
              <a:rPr lang="en-US" sz="1900">
                <a:latin typeface="Times New Roman"/>
                <a:ea typeface="Times New Roman"/>
                <a:cs typeface="Times New Roman"/>
                <a:sym typeface="Times New Roman"/>
              </a:rPr>
              <a:t>V. Gautam, R. G. Tiwari, A. Misra, D. Witarsyah, N. K. Trivedi and A. K. Jain, Dry Fruit Classification Using Deep Convolutional Neural Network Trained with Transfer Learning,2023 International Conference on Advancement in Data Science, E-learning and Information System (ICADEIS,pp. 1-6, doi: 10.1109/ICADEIS58666.2023.10270982,2023.</a:t>
            </a:r>
            <a:endParaRPr sz="1900">
              <a:latin typeface="Times New Roman"/>
              <a:ea typeface="Times New Roman"/>
              <a:cs typeface="Times New Roman"/>
              <a:sym typeface="Times New Roman"/>
            </a:endParaRPr>
          </a:p>
          <a:p>
            <a:pPr indent="0" lvl="0" marL="0" rtl="0" algn="just">
              <a:lnSpc>
                <a:spcPct val="120000"/>
              </a:lnSpc>
              <a:spcBef>
                <a:spcPts val="0"/>
              </a:spcBef>
              <a:spcAft>
                <a:spcPts val="0"/>
              </a:spcAft>
              <a:buSzPts val="1400"/>
              <a:buNone/>
            </a:pPr>
            <a:r>
              <a:rPr b="1" lang="en-US" sz="1900">
                <a:latin typeface="Times New Roman"/>
                <a:ea typeface="Times New Roman"/>
                <a:cs typeface="Times New Roman"/>
                <a:sym typeface="Times New Roman"/>
              </a:rPr>
              <a:t>10.	</a:t>
            </a:r>
            <a:r>
              <a:rPr lang="en-US" sz="1900">
                <a:latin typeface="Times New Roman"/>
                <a:ea typeface="Times New Roman"/>
                <a:cs typeface="Times New Roman"/>
                <a:sym typeface="Times New Roman"/>
              </a:rPr>
              <a:t>S. E. Sunday, R. Ji, A. N. Abdalla and H. Bian,Fruit Image Classification using the Inception-V3 Deep Learning Model,2023 International Conference on the Cognitive Computing and Complex Data (ICCD),pp. 227-230, doi: 10.1109/ICCD59681.2023.10420760,2023. </a:t>
            </a:r>
            <a:endParaRPr sz="1900">
              <a:latin typeface="Times New Roman"/>
              <a:ea typeface="Times New Roman"/>
              <a:cs typeface="Times New Roman"/>
              <a:sym typeface="Times New Roman"/>
            </a:endParaRPr>
          </a:p>
          <a:p>
            <a:pPr indent="0" lvl="0" marL="0" rtl="0" algn="just">
              <a:lnSpc>
                <a:spcPct val="120000"/>
              </a:lnSpc>
              <a:spcBef>
                <a:spcPts val="0"/>
              </a:spcBef>
              <a:spcAft>
                <a:spcPts val="0"/>
              </a:spcAft>
              <a:buSzPts val="1400"/>
              <a:buNone/>
            </a:pPr>
            <a:r>
              <a:rPr b="1" lang="en-US" sz="1900">
                <a:latin typeface="Times New Roman"/>
                <a:ea typeface="Times New Roman"/>
                <a:cs typeface="Times New Roman"/>
                <a:sym typeface="Times New Roman"/>
              </a:rPr>
              <a:t>11.	</a:t>
            </a:r>
            <a:r>
              <a:rPr lang="en-US" sz="1900">
                <a:latin typeface="Times New Roman"/>
                <a:ea typeface="Times New Roman"/>
                <a:cs typeface="Times New Roman"/>
                <a:sym typeface="Times New Roman"/>
              </a:rPr>
              <a:t>P. Nirale and M. Madankar, Analytical Study on IoT and Machine Learning based Grading and Sorting System for Fruits,2021 International Conference on Computational Intelligence and Computing Applications (ICCICA), Nagpur, India, 2021, pp. 1-6, doi: 10.1109/ICCICA52458.2021.9697161,2021.</a:t>
            </a:r>
            <a:endParaRPr sz="1900">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33"/>
          <p:cNvPicPr preferRelativeResize="0"/>
          <p:nvPr/>
        </p:nvPicPr>
        <p:blipFill rotWithShape="1">
          <a:blip r:embed="rId3">
            <a:alphaModFix/>
          </a:blip>
          <a:srcRect b="0" l="0" r="0" t="0"/>
          <a:stretch/>
        </p:blipFill>
        <p:spPr>
          <a:xfrm>
            <a:off x="470134" y="1132853"/>
            <a:ext cx="10862072" cy="530942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4"/>
          <p:cNvSpPr/>
          <p:nvPr/>
        </p:nvSpPr>
        <p:spPr>
          <a:xfrm>
            <a:off x="2582110" y="363442"/>
            <a:ext cx="6687900" cy="58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0000FF"/>
                </a:solidFill>
                <a:latin typeface="Times New Roman"/>
                <a:ea typeface="Times New Roman"/>
                <a:cs typeface="Times New Roman"/>
                <a:sym typeface="Times New Roman"/>
              </a:rPr>
              <a:t>LITERATURE SURVEY</a:t>
            </a:r>
            <a:endParaRPr b="1" i="0" sz="3200" u="none" cap="none" strike="noStrike">
              <a:solidFill>
                <a:srgbClr val="0000FF"/>
              </a:solidFill>
              <a:latin typeface="Arial"/>
              <a:ea typeface="Arial"/>
              <a:cs typeface="Arial"/>
              <a:sym typeface="Arial"/>
            </a:endParaRPr>
          </a:p>
        </p:txBody>
      </p:sp>
      <p:graphicFrame>
        <p:nvGraphicFramePr>
          <p:cNvPr id="74" name="Google Shape;74;p4"/>
          <p:cNvGraphicFramePr/>
          <p:nvPr/>
        </p:nvGraphicFramePr>
        <p:xfrm>
          <a:off x="325200" y="1206725"/>
          <a:ext cx="3000000" cy="3000000"/>
        </p:xfrm>
        <a:graphic>
          <a:graphicData uri="http://schemas.openxmlformats.org/drawingml/2006/table">
            <a:tbl>
              <a:tblPr>
                <a:noFill/>
                <a:tableStyleId>{156BE40C-6B74-4600-AE88-31A7662FF70A}</a:tableStyleId>
              </a:tblPr>
              <a:tblGrid>
                <a:gridCol w="2833175"/>
                <a:gridCol w="2614400"/>
                <a:gridCol w="2713875"/>
                <a:gridCol w="3380125"/>
              </a:tblGrid>
              <a:tr h="815500">
                <a:tc>
                  <a:txBody>
                    <a:bodyPr/>
                    <a:lstStyle/>
                    <a:p>
                      <a:pPr indent="0" lvl="0" marL="0" marR="0" rtl="0" algn="ctr">
                        <a:lnSpc>
                          <a:spcPct val="100000"/>
                        </a:lnSpc>
                        <a:spcBef>
                          <a:spcPts val="0"/>
                        </a:spcBef>
                        <a:spcAft>
                          <a:spcPts val="0"/>
                        </a:spcAft>
                        <a:buClr>
                          <a:srgbClr val="000000"/>
                        </a:buClr>
                        <a:buSzPts val="1500"/>
                        <a:buFont typeface="Arial"/>
                        <a:buNone/>
                      </a:pPr>
                      <a:r>
                        <a:rPr b="1" lang="en-US" sz="1800" u="none" cap="none" strike="noStrike">
                          <a:latin typeface="Times New Roman"/>
                          <a:ea typeface="Times New Roman"/>
                          <a:cs typeface="Times New Roman"/>
                          <a:sym typeface="Times New Roman"/>
                        </a:rPr>
                        <a:t>Paper Title, Author &amp; Publication</a:t>
                      </a:r>
                      <a:endParaRPr b="1" sz="1800" u="none" cap="none" strike="noStrike">
                        <a:latin typeface="Times New Roman"/>
                        <a:ea typeface="Times New Roman"/>
                        <a:cs typeface="Times New Roman"/>
                        <a:sym typeface="Times New Roman"/>
                      </a:endParaRPr>
                    </a:p>
                  </a:txBody>
                  <a:tcPr marT="91425" marB="91425" marR="91425" marL="91425">
                    <a:solidFill>
                      <a:srgbClr val="D9EAD3"/>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en-US" sz="1800" u="none" cap="none" strike="noStrike">
                          <a:latin typeface="Times New Roman"/>
                          <a:ea typeface="Times New Roman"/>
                          <a:cs typeface="Times New Roman"/>
                          <a:sym typeface="Times New Roman"/>
                        </a:rPr>
                        <a:t>Summary</a:t>
                      </a:r>
                      <a:endParaRPr b="1" sz="1800" u="none" cap="none" strike="noStrike">
                        <a:latin typeface="Times New Roman"/>
                        <a:ea typeface="Times New Roman"/>
                        <a:cs typeface="Times New Roman"/>
                        <a:sym typeface="Times New Roman"/>
                      </a:endParaRPr>
                    </a:p>
                  </a:txBody>
                  <a:tcPr marT="91425" marB="91425" marR="91425" marL="91425">
                    <a:solidFill>
                      <a:srgbClr val="D9EAD3"/>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en-US" sz="1800" u="none" cap="none" strike="noStrike">
                          <a:latin typeface="Times New Roman"/>
                          <a:ea typeface="Times New Roman"/>
                          <a:cs typeface="Times New Roman"/>
                          <a:sym typeface="Times New Roman"/>
                        </a:rPr>
                        <a:t>Key Findings</a:t>
                      </a:r>
                      <a:endParaRPr b="1" sz="1800" u="none" cap="none" strike="noStrike">
                        <a:latin typeface="Times New Roman"/>
                        <a:ea typeface="Times New Roman"/>
                        <a:cs typeface="Times New Roman"/>
                        <a:sym typeface="Times New Roman"/>
                      </a:endParaRPr>
                    </a:p>
                  </a:txBody>
                  <a:tcPr marT="91425" marB="91425" marR="91425" marL="91425">
                    <a:solidFill>
                      <a:srgbClr val="D9EAD3"/>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en-US" sz="1800" u="none" cap="none" strike="noStrike">
                          <a:latin typeface="Times New Roman"/>
                          <a:ea typeface="Times New Roman"/>
                          <a:cs typeface="Times New Roman"/>
                          <a:sym typeface="Times New Roman"/>
                        </a:rPr>
                        <a:t>Research Gap</a:t>
                      </a:r>
                      <a:endParaRPr b="1" sz="1800" u="none" cap="none" strike="noStrike">
                        <a:latin typeface="Times New Roman"/>
                        <a:ea typeface="Times New Roman"/>
                        <a:cs typeface="Times New Roman"/>
                        <a:sym typeface="Times New Roman"/>
                      </a:endParaRPr>
                    </a:p>
                  </a:txBody>
                  <a:tcPr marT="91425" marB="91425" marR="91425" marL="91425">
                    <a:solidFill>
                      <a:srgbClr val="D9EAD3"/>
                    </a:solidFill>
                  </a:tcPr>
                </a:tc>
              </a:tr>
              <a:tr h="4835775">
                <a:tc>
                  <a:txBody>
                    <a:bodyPr/>
                    <a:lstStyle/>
                    <a:p>
                      <a:pPr indent="0" lvl="0" marL="0" marR="0" rtl="0" algn="l">
                        <a:lnSpc>
                          <a:spcPct val="100000"/>
                        </a:lnSpc>
                        <a:spcBef>
                          <a:spcPts val="0"/>
                        </a:spcBef>
                        <a:spcAft>
                          <a:spcPts val="0"/>
                        </a:spcAft>
                        <a:buClr>
                          <a:schemeClr val="dk1"/>
                        </a:buClr>
                        <a:buSzPts val="1100"/>
                        <a:buFont typeface="Arial"/>
                        <a:buNone/>
                      </a:pPr>
                      <a:r>
                        <a:rPr b="1" lang="en-US" sz="1800" u="none" cap="none" strike="noStrike">
                          <a:solidFill>
                            <a:schemeClr val="dk1"/>
                          </a:solidFill>
                          <a:latin typeface="Times New Roman"/>
                          <a:ea typeface="Times New Roman"/>
                          <a:cs typeface="Times New Roman"/>
                          <a:sym typeface="Times New Roman"/>
                        </a:rPr>
                        <a:t>Title: </a:t>
                      </a:r>
                      <a:r>
                        <a:rPr i="1" lang="en-US" sz="1800" u="none" cap="none" strike="noStrike">
                          <a:solidFill>
                            <a:schemeClr val="dk1"/>
                          </a:solidFill>
                          <a:latin typeface="Times New Roman"/>
                          <a:ea typeface="Times New Roman"/>
                          <a:cs typeface="Times New Roman"/>
                          <a:sym typeface="Times New Roman"/>
                        </a:rPr>
                        <a:t>A Low-Cost Deep-Learning-Based System for Grading Cashew Nuts.</a:t>
                      </a:r>
                      <a:endParaRPr i="1"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1" lang="en-US" sz="1800" u="none" cap="none" strike="noStrike">
                          <a:solidFill>
                            <a:schemeClr val="dk1"/>
                          </a:solidFill>
                          <a:latin typeface="Times New Roman"/>
                          <a:ea typeface="Times New Roman"/>
                          <a:cs typeface="Times New Roman"/>
                          <a:sym typeface="Times New Roman"/>
                        </a:rPr>
                        <a:t>Authors:</a:t>
                      </a:r>
                      <a:r>
                        <a:rPr lang="en-US" sz="1800" u="none" cap="none" strike="noStrike">
                          <a:solidFill>
                            <a:schemeClr val="dk1"/>
                          </a:solidFill>
                          <a:latin typeface="Times New Roman"/>
                          <a:ea typeface="Times New Roman"/>
                          <a:cs typeface="Times New Roman"/>
                          <a:sym typeface="Times New Roman"/>
                        </a:rPr>
                        <a:t>Van-Nam Pham,Quang-Huy Do Ba , Duc-Anh Tran Le , Quang-Minh Nguyen , Dinh Do Van .(</a:t>
                      </a:r>
                      <a:r>
                        <a:rPr lang="en-US" sz="1900" u="none" cap="none" strike="noStrike">
                          <a:solidFill>
                            <a:schemeClr val="dk1"/>
                          </a:solidFill>
                          <a:latin typeface="Times New Roman"/>
                          <a:ea typeface="Times New Roman"/>
                          <a:cs typeface="Times New Roman"/>
                          <a:sym typeface="Times New Roman"/>
                        </a:rPr>
                        <a:t>2024)</a:t>
                      </a:r>
                      <a:endParaRPr sz="19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1" lang="en-US" sz="1900" u="none" cap="none" strike="noStrike">
                          <a:solidFill>
                            <a:schemeClr val="dk1"/>
                          </a:solidFill>
                          <a:latin typeface="Times New Roman"/>
                          <a:ea typeface="Times New Roman"/>
                          <a:cs typeface="Times New Roman"/>
                          <a:sym typeface="Times New Roman"/>
                        </a:rPr>
                        <a:t>Journal:</a:t>
                      </a:r>
                      <a:r>
                        <a:rPr lang="en-US" sz="1800" u="none" cap="none" strike="noStrike">
                          <a:solidFill>
                            <a:schemeClr val="dk1"/>
                          </a:solidFill>
                          <a:latin typeface="Times New Roman"/>
                          <a:ea typeface="Times New Roman"/>
                          <a:cs typeface="Times New Roman"/>
                          <a:sym typeface="Times New Roman"/>
                        </a:rPr>
                        <a:t>journal </a:t>
                      </a:r>
                      <a:r>
                        <a:rPr i="1" lang="en-US" sz="1800" u="none" cap="none" strike="noStrike">
                          <a:solidFill>
                            <a:schemeClr val="dk1"/>
                          </a:solidFill>
                          <a:latin typeface="Times New Roman"/>
                          <a:ea typeface="Times New Roman"/>
                          <a:cs typeface="Times New Roman"/>
                          <a:sym typeface="Times New Roman"/>
                        </a:rPr>
                        <a:t>Computers</a:t>
                      </a:r>
                      <a:r>
                        <a:rPr lang="en-US" sz="1800" u="none" cap="none" strike="noStrike">
                          <a:solidFill>
                            <a:schemeClr val="dk1"/>
                          </a:solidFill>
                          <a:latin typeface="Times New Roman"/>
                          <a:ea typeface="Times New Roman"/>
                          <a:cs typeface="Times New Roman"/>
                          <a:sym typeface="Times New Roman"/>
                        </a:rPr>
                        <a:t>, Volume 13, Issue 3, Article 71, in March 2024.(published by MDPI,Q2)</a:t>
                      </a:r>
                      <a:endParaRPr b="1" sz="26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sz="18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300"/>
                        <a:buFont typeface="Arial"/>
                        <a:buNone/>
                      </a:pPr>
                      <a:r>
                        <a:t/>
                      </a:r>
                      <a:endParaRPr sz="1800" u="none" cap="none" strike="noStrike">
                        <a:solidFill>
                          <a:schemeClr val="dk1"/>
                        </a:solidFill>
                        <a:latin typeface="Times New Roman"/>
                        <a:ea typeface="Times New Roman"/>
                        <a:cs typeface="Times New Roman"/>
                        <a:sym typeface="Times New Roman"/>
                      </a:endParaRPr>
                    </a:p>
                  </a:txBody>
                  <a:tcPr marT="91425" marB="91425" marR="91425" marL="91425">
                    <a:solidFill>
                      <a:srgbClr val="FFF2CC"/>
                    </a:solidFill>
                  </a:tcPr>
                </a:tc>
                <a:tc>
                  <a:txBody>
                    <a:bodyPr/>
                    <a:lstStyle/>
                    <a:p>
                      <a:pPr indent="0" lvl="0" marL="0" marR="0" rtl="0" algn="l">
                        <a:lnSpc>
                          <a:spcPct val="115000"/>
                        </a:lnSpc>
                        <a:spcBef>
                          <a:spcPts val="0"/>
                        </a:spcBef>
                        <a:spcAft>
                          <a:spcPts val="0"/>
                        </a:spcAft>
                        <a:buClr>
                          <a:schemeClr val="dk1"/>
                        </a:buClr>
                        <a:buSzPts val="1100"/>
                        <a:buFont typeface="Arial"/>
                        <a:buNone/>
                      </a:pPr>
                      <a:r>
                        <a:rPr lang="en-US" sz="1800" u="none" cap="none" strike="noStrike">
                          <a:latin typeface="Times New Roman"/>
                          <a:ea typeface="Times New Roman"/>
                          <a:cs typeface="Times New Roman"/>
                          <a:sym typeface="Times New Roman"/>
                        </a:rPr>
                        <a:t>The paper introduces an affordable, automated system that employs deep learning to grade cashew nuts. By integrating YOLOv8 with Transformer models, the system classifies cashew nuts into four quality grades and utilizes an actuation mechanism for physical sorting.</a:t>
                      </a:r>
                      <a:endParaRPr sz="1800" u="none" cap="none" strike="noStrike">
                        <a:latin typeface="Times New Roman"/>
                        <a:ea typeface="Times New Roman"/>
                        <a:cs typeface="Times New Roman"/>
                        <a:sym typeface="Times New Roman"/>
                      </a:endParaRPr>
                    </a:p>
                  </a:txBody>
                  <a:tcPr marT="91425" marB="91425" marR="91425" marL="91425">
                    <a:solidFill>
                      <a:srgbClr val="FFF2CC"/>
                    </a:solidFill>
                  </a:tcPr>
                </a:tc>
                <a:tc>
                  <a:txBody>
                    <a:bodyPr/>
                    <a:lstStyle/>
                    <a:p>
                      <a:pPr indent="-342900" lvl="0" marL="457200" marR="0" rtl="0" algn="l">
                        <a:lnSpc>
                          <a:spcPct val="115000"/>
                        </a:lnSpc>
                        <a:spcBef>
                          <a:spcPts val="0"/>
                        </a:spcBef>
                        <a:spcAft>
                          <a:spcPts val="0"/>
                        </a:spcAft>
                        <a:buClr>
                          <a:srgbClr val="000000"/>
                        </a:buClr>
                        <a:buSzPts val="1800"/>
                        <a:buFont typeface="Times New Roman"/>
                        <a:buChar char="●"/>
                      </a:pPr>
                      <a:r>
                        <a:rPr lang="en-US" sz="1800" u="none" cap="none" strike="noStrike">
                          <a:solidFill>
                            <a:schemeClr val="dk1"/>
                          </a:solidFill>
                          <a:latin typeface="Times New Roman"/>
                          <a:ea typeface="Times New Roman"/>
                          <a:cs typeface="Times New Roman"/>
                          <a:sym typeface="Times New Roman"/>
                        </a:rPr>
                        <a:t>YOLO v8 –Transformer model offers 98.4% mAP and 2.96% error rate, outperforming baselines.</a:t>
                      </a:r>
                      <a:endParaRPr sz="1800" u="none" cap="none" strike="noStrike">
                        <a:solidFill>
                          <a:schemeClr val="dk1"/>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chemeClr val="dk1"/>
                        </a:buClr>
                        <a:buSzPts val="1800"/>
                        <a:buFont typeface="Times New Roman"/>
                        <a:buChar char="●"/>
                      </a:pPr>
                      <a:r>
                        <a:rPr lang="en-US" sz="1800" u="none" cap="none" strike="noStrike">
                          <a:solidFill>
                            <a:schemeClr val="dk1"/>
                          </a:solidFill>
                          <a:latin typeface="Times New Roman"/>
                          <a:ea typeface="Times New Roman"/>
                          <a:cs typeface="Times New Roman"/>
                          <a:sym typeface="Times New Roman"/>
                        </a:rPr>
                        <a:t>supports cost-effective industrial cashew sorting</a:t>
                      </a:r>
                      <a:endParaRPr sz="18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1200"/>
                        </a:spcBef>
                        <a:spcAft>
                          <a:spcPts val="0"/>
                        </a:spcAft>
                        <a:buClr>
                          <a:srgbClr val="000000"/>
                        </a:buClr>
                        <a:buSzPts val="1800"/>
                        <a:buFont typeface="Arial"/>
                        <a:buNone/>
                      </a:pPr>
                      <a:r>
                        <a:t/>
                      </a:r>
                      <a:endParaRPr sz="18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800"/>
                        <a:buFont typeface="Arial"/>
                        <a:buNone/>
                      </a:pPr>
                      <a:r>
                        <a:t/>
                      </a:r>
                      <a:endParaRPr sz="1800" u="none" cap="none" strike="noStrike">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800"/>
                        <a:buFont typeface="Arial"/>
                        <a:buNone/>
                      </a:pPr>
                      <a:r>
                        <a:t/>
                      </a:r>
                      <a:endParaRPr sz="1800" u="none" cap="none" strike="noStrike">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800"/>
                        <a:buFont typeface="Arial"/>
                        <a:buNone/>
                      </a:pPr>
                      <a:r>
                        <a:t/>
                      </a:r>
                      <a:endParaRPr sz="1800" u="none" cap="none" strike="noStrike">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600"/>
                        <a:buFont typeface="Arial"/>
                        <a:buNone/>
                      </a:pPr>
                      <a:r>
                        <a:t/>
                      </a:r>
                      <a:endParaRPr sz="1800" u="none" cap="none" strike="noStrike">
                        <a:latin typeface="Times New Roman"/>
                        <a:ea typeface="Times New Roman"/>
                        <a:cs typeface="Times New Roman"/>
                        <a:sym typeface="Times New Roman"/>
                      </a:endParaRPr>
                    </a:p>
                  </a:txBody>
                  <a:tcPr marT="91425" marB="91425" marR="91425" marL="91425">
                    <a:solidFill>
                      <a:srgbClr val="FFF2CC"/>
                    </a:solidFill>
                  </a:tcPr>
                </a:tc>
                <a:tc>
                  <a:txBody>
                    <a:bodyPr/>
                    <a:lstStyle/>
                    <a:p>
                      <a:pPr indent="-342900" lvl="0" marL="457200" marR="0" rtl="0" algn="just">
                        <a:lnSpc>
                          <a:spcPct val="100000"/>
                        </a:lnSpc>
                        <a:spcBef>
                          <a:spcPts val="0"/>
                        </a:spcBef>
                        <a:spcAft>
                          <a:spcPts val="0"/>
                        </a:spcAft>
                        <a:buClr>
                          <a:srgbClr val="000000"/>
                        </a:buClr>
                        <a:buSzPts val="1800"/>
                        <a:buFont typeface="Times New Roman"/>
                        <a:buChar char="●"/>
                      </a:pPr>
                      <a:r>
                        <a:rPr lang="en-US" sz="1800" u="none" cap="none" strike="noStrike">
                          <a:solidFill>
                            <a:schemeClr val="dk1"/>
                          </a:solidFill>
                          <a:latin typeface="Times New Roman"/>
                          <a:ea typeface="Times New Roman"/>
                          <a:cs typeface="Times New Roman"/>
                          <a:sym typeface="Times New Roman"/>
                        </a:rPr>
                        <a:t>Only focused on 4 types which include good, error1, error 2, error 3</a:t>
                      </a:r>
                      <a:endParaRPr sz="1800" u="none" cap="none" strike="noStrike">
                        <a:solidFill>
                          <a:schemeClr val="dk1"/>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chemeClr val="dk1"/>
                        </a:buClr>
                        <a:buSzPts val="1800"/>
                        <a:buFont typeface="Times New Roman"/>
                        <a:buChar char="●"/>
                      </a:pPr>
                      <a:r>
                        <a:rPr lang="en-US" sz="1800" u="none" cap="none" strike="noStrike">
                          <a:solidFill>
                            <a:schemeClr val="dk1"/>
                          </a:solidFill>
                          <a:latin typeface="Times New Roman"/>
                          <a:ea typeface="Times New Roman"/>
                          <a:cs typeface="Times New Roman"/>
                          <a:sym typeface="Times New Roman"/>
                        </a:rPr>
                        <a:t>Lack of real-time cashew grading systems on conveyors using low-cost cameras</a:t>
                      </a:r>
                      <a:endParaRPr sz="1800" u="none" cap="none" strike="noStrike">
                        <a:solidFill>
                          <a:schemeClr val="dk1"/>
                        </a:solidFill>
                        <a:latin typeface="Times New Roman"/>
                        <a:ea typeface="Times New Roman"/>
                        <a:cs typeface="Times New Roman"/>
                        <a:sym typeface="Times New Roman"/>
                      </a:endParaRPr>
                    </a:p>
                    <a:p>
                      <a:pPr indent="-342900" lvl="0" marL="457200" marR="0" rtl="0" algn="just">
                        <a:lnSpc>
                          <a:spcPct val="100000"/>
                        </a:lnSpc>
                        <a:spcBef>
                          <a:spcPts val="0"/>
                        </a:spcBef>
                        <a:spcAft>
                          <a:spcPts val="0"/>
                        </a:spcAft>
                        <a:buClr>
                          <a:srgbClr val="000000"/>
                        </a:buClr>
                        <a:buSzPts val="1800"/>
                        <a:buFont typeface="Times New Roman"/>
                        <a:buChar char="●"/>
                      </a:pPr>
                      <a:r>
                        <a:rPr lang="en-US" sz="1800" u="none" cap="none" strike="noStrike">
                          <a:solidFill>
                            <a:schemeClr val="dk1"/>
                          </a:solidFill>
                          <a:latin typeface="Times New Roman"/>
                          <a:ea typeface="Times New Roman"/>
                          <a:cs typeface="Times New Roman"/>
                          <a:sym typeface="Times New Roman"/>
                        </a:rPr>
                        <a:t>Performance may vary based on the quality and specifications of the hardware used.</a:t>
                      </a:r>
                      <a:endParaRPr sz="18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600"/>
                        <a:buFont typeface="Arial"/>
                        <a:buNone/>
                      </a:pPr>
                      <a:r>
                        <a:t/>
                      </a:r>
                      <a:endParaRPr sz="1800" u="none" cap="none" strike="noStrike">
                        <a:latin typeface="Times New Roman"/>
                        <a:ea typeface="Times New Roman"/>
                        <a:cs typeface="Times New Roman"/>
                        <a:sym typeface="Times New Roman"/>
                      </a:endParaRPr>
                    </a:p>
                  </a:txBody>
                  <a:tcPr marT="91425" marB="91425" marR="91425" marL="91425">
                    <a:solidFill>
                      <a:srgbClr val="FFF2CC"/>
                    </a:solid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5"/>
          <p:cNvSpPr/>
          <p:nvPr/>
        </p:nvSpPr>
        <p:spPr>
          <a:xfrm>
            <a:off x="2582110" y="363442"/>
            <a:ext cx="6687900" cy="58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0000FF"/>
                </a:solidFill>
                <a:latin typeface="Times New Roman"/>
                <a:ea typeface="Times New Roman"/>
                <a:cs typeface="Times New Roman"/>
                <a:sym typeface="Times New Roman"/>
              </a:rPr>
              <a:t>LITERATURE SURVEY</a:t>
            </a:r>
            <a:endParaRPr b="1" i="0" sz="3200" u="none" cap="none" strike="noStrike">
              <a:solidFill>
                <a:srgbClr val="0000FF"/>
              </a:solidFill>
              <a:latin typeface="Arial"/>
              <a:ea typeface="Arial"/>
              <a:cs typeface="Arial"/>
              <a:sym typeface="Arial"/>
            </a:endParaRPr>
          </a:p>
        </p:txBody>
      </p:sp>
      <p:graphicFrame>
        <p:nvGraphicFramePr>
          <p:cNvPr id="80" name="Google Shape;80;p5"/>
          <p:cNvGraphicFramePr/>
          <p:nvPr/>
        </p:nvGraphicFramePr>
        <p:xfrm>
          <a:off x="236738" y="1266425"/>
          <a:ext cx="3000000" cy="3000000"/>
        </p:xfrm>
        <a:graphic>
          <a:graphicData uri="http://schemas.openxmlformats.org/drawingml/2006/table">
            <a:tbl>
              <a:tblPr>
                <a:noFill/>
                <a:tableStyleId>{156BE40C-6B74-4600-AE88-31A7662FF70A}</a:tableStyleId>
              </a:tblPr>
              <a:tblGrid>
                <a:gridCol w="2892750"/>
                <a:gridCol w="2942500"/>
                <a:gridCol w="2892750"/>
                <a:gridCol w="2902725"/>
              </a:tblGrid>
              <a:tr h="688875">
                <a:tc>
                  <a:txBody>
                    <a:bodyPr/>
                    <a:lstStyle/>
                    <a:p>
                      <a:pPr indent="0" lvl="0" marL="0" marR="0" rtl="0" algn="ctr">
                        <a:lnSpc>
                          <a:spcPct val="100000"/>
                        </a:lnSpc>
                        <a:spcBef>
                          <a:spcPts val="0"/>
                        </a:spcBef>
                        <a:spcAft>
                          <a:spcPts val="0"/>
                        </a:spcAft>
                        <a:buClr>
                          <a:srgbClr val="000000"/>
                        </a:buClr>
                        <a:buSzPts val="1500"/>
                        <a:buFont typeface="Arial"/>
                        <a:buNone/>
                      </a:pPr>
                      <a:r>
                        <a:rPr b="1" lang="en-US" sz="1800" u="none" cap="none" strike="noStrike">
                          <a:latin typeface="Times New Roman"/>
                          <a:ea typeface="Times New Roman"/>
                          <a:cs typeface="Times New Roman"/>
                          <a:sym typeface="Times New Roman"/>
                        </a:rPr>
                        <a:t>Paper Title, Author &amp; Publication</a:t>
                      </a:r>
                      <a:endParaRPr b="1" sz="1800" u="none" cap="none" strike="noStrike">
                        <a:latin typeface="Times New Roman"/>
                        <a:ea typeface="Times New Roman"/>
                        <a:cs typeface="Times New Roman"/>
                        <a:sym typeface="Times New Roman"/>
                      </a:endParaRPr>
                    </a:p>
                  </a:txBody>
                  <a:tcPr marT="91425" marB="91425" marR="91425" marL="91425">
                    <a:solidFill>
                      <a:srgbClr val="D9EAD3"/>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en-US" sz="1800" u="none" cap="none" strike="noStrike">
                          <a:latin typeface="Times New Roman"/>
                          <a:ea typeface="Times New Roman"/>
                          <a:cs typeface="Times New Roman"/>
                          <a:sym typeface="Times New Roman"/>
                        </a:rPr>
                        <a:t>Summary</a:t>
                      </a:r>
                      <a:endParaRPr b="1" sz="1800" u="none" cap="none" strike="noStrike">
                        <a:latin typeface="Times New Roman"/>
                        <a:ea typeface="Times New Roman"/>
                        <a:cs typeface="Times New Roman"/>
                        <a:sym typeface="Times New Roman"/>
                      </a:endParaRPr>
                    </a:p>
                  </a:txBody>
                  <a:tcPr marT="91425" marB="91425" marR="91425" marL="91425">
                    <a:solidFill>
                      <a:srgbClr val="D9EAD3"/>
                    </a:solidFill>
                  </a:tcPr>
                </a:tc>
                <a:tc>
                  <a:txBody>
                    <a:bodyPr/>
                    <a:lstStyle/>
                    <a:p>
                      <a:pPr indent="0" lvl="0" marL="0" marR="0" rtl="0" algn="ctr">
                        <a:lnSpc>
                          <a:spcPct val="100000"/>
                        </a:lnSpc>
                        <a:spcBef>
                          <a:spcPts val="0"/>
                        </a:spcBef>
                        <a:spcAft>
                          <a:spcPts val="0"/>
                        </a:spcAft>
                        <a:buClr>
                          <a:schemeClr val="dk1"/>
                        </a:buClr>
                        <a:buSzPts val="1500"/>
                        <a:buFont typeface="Arial"/>
                        <a:buNone/>
                      </a:pPr>
                      <a:r>
                        <a:rPr b="1" lang="en-US" sz="1800" u="none" cap="none" strike="noStrike">
                          <a:solidFill>
                            <a:schemeClr val="dk1"/>
                          </a:solidFill>
                          <a:latin typeface="Times New Roman"/>
                          <a:ea typeface="Times New Roman"/>
                          <a:cs typeface="Times New Roman"/>
                          <a:sym typeface="Times New Roman"/>
                        </a:rPr>
                        <a:t>Key Findings</a:t>
                      </a:r>
                      <a:endParaRPr b="1" sz="1800" u="none" cap="none" strike="noStrike">
                        <a:latin typeface="Times New Roman"/>
                        <a:ea typeface="Times New Roman"/>
                        <a:cs typeface="Times New Roman"/>
                        <a:sym typeface="Times New Roman"/>
                      </a:endParaRPr>
                    </a:p>
                  </a:txBody>
                  <a:tcPr marT="91425" marB="91425" marR="91425" marL="91425">
                    <a:solidFill>
                      <a:srgbClr val="D9EAD3"/>
                    </a:solidFill>
                  </a:tcPr>
                </a:tc>
                <a:tc>
                  <a:txBody>
                    <a:bodyPr/>
                    <a:lstStyle/>
                    <a:p>
                      <a:pPr indent="0" lvl="0" marL="0" marR="0" rtl="0" algn="ctr">
                        <a:lnSpc>
                          <a:spcPct val="100000"/>
                        </a:lnSpc>
                        <a:spcBef>
                          <a:spcPts val="0"/>
                        </a:spcBef>
                        <a:spcAft>
                          <a:spcPts val="0"/>
                        </a:spcAft>
                        <a:buClr>
                          <a:schemeClr val="dk1"/>
                        </a:buClr>
                        <a:buSzPts val="1500"/>
                        <a:buFont typeface="Arial"/>
                        <a:buNone/>
                      </a:pPr>
                      <a:r>
                        <a:rPr b="1" lang="en-US" sz="1800" u="none" cap="none" strike="noStrike">
                          <a:solidFill>
                            <a:schemeClr val="dk1"/>
                          </a:solidFill>
                          <a:latin typeface="Times New Roman"/>
                          <a:ea typeface="Times New Roman"/>
                          <a:cs typeface="Times New Roman"/>
                          <a:sym typeface="Times New Roman"/>
                        </a:rPr>
                        <a:t>Research Gap</a:t>
                      </a:r>
                      <a:endParaRPr b="1" sz="1800" u="none" cap="none" strike="noStrike">
                        <a:latin typeface="Times New Roman"/>
                        <a:ea typeface="Times New Roman"/>
                        <a:cs typeface="Times New Roman"/>
                        <a:sym typeface="Times New Roman"/>
                      </a:endParaRPr>
                    </a:p>
                  </a:txBody>
                  <a:tcPr marT="91425" marB="91425" marR="91425" marL="91425">
                    <a:solidFill>
                      <a:srgbClr val="D9EAD3"/>
                    </a:solidFill>
                  </a:tcPr>
                </a:tc>
              </a:tr>
              <a:tr h="4666100">
                <a:tc>
                  <a:txBody>
                    <a:bodyPr/>
                    <a:lstStyle/>
                    <a:p>
                      <a:pPr indent="0" lvl="0" marL="0" marR="0" rtl="0" algn="l">
                        <a:lnSpc>
                          <a:spcPct val="100000"/>
                        </a:lnSpc>
                        <a:spcBef>
                          <a:spcPts val="0"/>
                        </a:spcBef>
                        <a:spcAft>
                          <a:spcPts val="0"/>
                        </a:spcAft>
                        <a:buClr>
                          <a:schemeClr val="dk1"/>
                        </a:buClr>
                        <a:buSzPts val="1100"/>
                        <a:buFont typeface="Arial"/>
                        <a:buNone/>
                      </a:pPr>
                      <a:r>
                        <a:rPr b="1" lang="en-US" sz="1800" u="none" cap="none" strike="noStrike">
                          <a:solidFill>
                            <a:schemeClr val="dk1"/>
                          </a:solidFill>
                          <a:latin typeface="Times New Roman"/>
                          <a:ea typeface="Times New Roman"/>
                          <a:cs typeface="Times New Roman"/>
                          <a:sym typeface="Times New Roman"/>
                        </a:rPr>
                        <a:t>Title:</a:t>
                      </a:r>
                      <a:r>
                        <a:rPr lang="en-US" sz="1800" u="none" cap="none" strike="noStrike">
                          <a:solidFill>
                            <a:schemeClr val="dk1"/>
                          </a:solidFill>
                          <a:latin typeface="Times New Roman"/>
                          <a:ea typeface="Times New Roman"/>
                          <a:cs typeface="Times New Roman"/>
                          <a:sym typeface="Times New Roman"/>
                        </a:rPr>
                        <a:t> </a:t>
                      </a:r>
                      <a:r>
                        <a:rPr i="1" lang="en-US" sz="1800" u="none" cap="none" strike="noStrike">
                          <a:solidFill>
                            <a:schemeClr val="dk1"/>
                          </a:solidFill>
                          <a:latin typeface="Times New Roman"/>
                          <a:ea typeface="Times New Roman"/>
                          <a:cs typeface="Times New Roman"/>
                          <a:sym typeface="Times New Roman"/>
                        </a:rPr>
                        <a:t>Precise Cashew Classification using Machine Learning</a:t>
                      </a:r>
                      <a:endParaRPr i="1"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1" lang="en-US" sz="1800" u="none" cap="none" strike="noStrike">
                          <a:solidFill>
                            <a:schemeClr val="dk1"/>
                          </a:solidFill>
                          <a:latin typeface="Times New Roman"/>
                          <a:ea typeface="Times New Roman"/>
                          <a:cs typeface="Times New Roman"/>
                          <a:sym typeface="Times New Roman"/>
                        </a:rPr>
                        <a:t>Authors:</a:t>
                      </a:r>
                      <a:r>
                        <a:rPr lang="en-US" sz="1800" u="none" cap="none" strike="noStrike">
                          <a:solidFill>
                            <a:schemeClr val="dk1"/>
                          </a:solidFill>
                          <a:latin typeface="Times New Roman"/>
                          <a:ea typeface="Times New Roman"/>
                          <a:cs typeface="Times New Roman"/>
                          <a:sym typeface="Times New Roman"/>
                        </a:rPr>
                        <a:t> </a:t>
                      </a:r>
                      <a:endParaRPr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lang="en-US" sz="1800" u="none" cap="none" strike="noStrike">
                          <a:solidFill>
                            <a:schemeClr val="dk1"/>
                          </a:solidFill>
                          <a:latin typeface="Times New Roman"/>
                          <a:ea typeface="Times New Roman"/>
                          <a:cs typeface="Times New Roman"/>
                          <a:sym typeface="Times New Roman"/>
                        </a:rPr>
                        <a:t>Sowmya Nag Karnam, Veenadevi Siddanahundi Vaddagallaiah, Pradeep Kooganahalli Rangnaik, Akshaya Kumar, Charan Kumar, Bidadi Mahesh Vishwanath.</a:t>
                      </a:r>
                      <a:endParaRPr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1" lang="en-US" sz="1800" u="none" cap="none" strike="noStrike">
                          <a:solidFill>
                            <a:schemeClr val="dk1"/>
                          </a:solidFill>
                          <a:latin typeface="Times New Roman"/>
                          <a:ea typeface="Times New Roman"/>
                          <a:cs typeface="Times New Roman"/>
                          <a:sym typeface="Times New Roman"/>
                        </a:rPr>
                        <a:t>Journal: </a:t>
                      </a:r>
                      <a:r>
                        <a:rPr lang="en-US" sz="1800" u="none" cap="none" strike="noStrike">
                          <a:solidFill>
                            <a:schemeClr val="dk1"/>
                          </a:solidFill>
                          <a:latin typeface="Times New Roman"/>
                          <a:ea typeface="Times New Roman"/>
                          <a:cs typeface="Times New Roman"/>
                          <a:sym typeface="Times New Roman"/>
                        </a:rPr>
                        <a:t>Engineering, Technology &amp; Applied Science Research, Vol. 14, No. 5, Oct. 2024(Q2)</a:t>
                      </a:r>
                      <a:endParaRPr sz="18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sz="1800" u="none" cap="none" strike="noStrike">
                        <a:solidFill>
                          <a:schemeClr val="dk1"/>
                        </a:solidFill>
                        <a:latin typeface="Times New Roman"/>
                        <a:ea typeface="Times New Roman"/>
                        <a:cs typeface="Times New Roman"/>
                        <a:sym typeface="Times New Roman"/>
                      </a:endParaRPr>
                    </a:p>
                  </a:txBody>
                  <a:tcPr marT="91425" marB="91425" marR="91425" marL="91425">
                    <a:solidFill>
                      <a:srgbClr val="FFF2CC"/>
                    </a:solidFill>
                  </a:tcPr>
                </a:tc>
                <a:tc>
                  <a:txBody>
                    <a:bodyPr/>
                    <a:lstStyle/>
                    <a:p>
                      <a:pPr indent="0" lvl="0" marL="0" marR="0" rtl="0" algn="l">
                        <a:lnSpc>
                          <a:spcPct val="115000"/>
                        </a:lnSpc>
                        <a:spcBef>
                          <a:spcPts val="0"/>
                        </a:spcBef>
                        <a:spcAft>
                          <a:spcPts val="0"/>
                        </a:spcAft>
                        <a:buClr>
                          <a:schemeClr val="dk1"/>
                        </a:buClr>
                        <a:buSzPts val="1100"/>
                        <a:buFont typeface="Arial"/>
                        <a:buNone/>
                      </a:pPr>
                      <a:r>
                        <a:rPr lang="en-US" sz="1800" u="none" cap="none" strike="noStrike">
                          <a:latin typeface="Times New Roman"/>
                          <a:ea typeface="Times New Roman"/>
                          <a:cs typeface="Times New Roman"/>
                          <a:sym typeface="Times New Roman"/>
                        </a:rPr>
                        <a:t>The study evaluates deep learning models (YOLOv5, YOLOv9, CNN) for classifying cashews into five categories: whole, broken, split-up, split-down, and defect.</a:t>
                      </a:r>
                      <a:endParaRPr sz="1800" u="none" cap="none" strike="noStrike">
                        <a:latin typeface="Times New Roman"/>
                        <a:ea typeface="Times New Roman"/>
                        <a:cs typeface="Times New Roman"/>
                        <a:sym typeface="Times New Roman"/>
                      </a:endParaRPr>
                    </a:p>
                    <a:p>
                      <a:pPr indent="0" lvl="0" marL="0" marR="0" rtl="0" algn="l">
                        <a:lnSpc>
                          <a:spcPct val="115000"/>
                        </a:lnSpc>
                        <a:spcBef>
                          <a:spcPts val="1200"/>
                        </a:spcBef>
                        <a:spcAft>
                          <a:spcPts val="0"/>
                        </a:spcAft>
                        <a:buClr>
                          <a:schemeClr val="dk1"/>
                        </a:buClr>
                        <a:buSzPts val="1100"/>
                        <a:buFont typeface="Arial"/>
                        <a:buNone/>
                      </a:pPr>
                      <a:r>
                        <a:rPr lang="en-US" sz="1800" u="none" cap="none" strike="noStrike">
                          <a:latin typeface="Times New Roman"/>
                          <a:ea typeface="Times New Roman"/>
                          <a:cs typeface="Times New Roman"/>
                          <a:sym typeface="Times New Roman"/>
                        </a:rPr>
                        <a:t>YOLOv5 achieves 97.65% accuracy and 0.025 s inference time, making it ideal for real-time industrial applications.</a:t>
                      </a:r>
                      <a:endParaRPr sz="1800" u="none" cap="none" strike="noStrike">
                        <a:latin typeface="Times New Roman"/>
                        <a:ea typeface="Times New Roman"/>
                        <a:cs typeface="Times New Roman"/>
                        <a:sym typeface="Times New Roman"/>
                      </a:endParaRPr>
                    </a:p>
                    <a:p>
                      <a:pPr indent="0" lvl="0" marL="0" marR="0" rtl="0" algn="l">
                        <a:lnSpc>
                          <a:spcPct val="115000"/>
                        </a:lnSpc>
                        <a:spcBef>
                          <a:spcPts val="1200"/>
                        </a:spcBef>
                        <a:spcAft>
                          <a:spcPts val="0"/>
                        </a:spcAft>
                        <a:buClr>
                          <a:schemeClr val="dk1"/>
                        </a:buClr>
                        <a:buSzPts val="1100"/>
                        <a:buFont typeface="Arial"/>
                        <a:buNone/>
                      </a:pPr>
                      <a:r>
                        <a:t/>
                      </a:r>
                      <a:endParaRPr sz="1800" u="none" cap="none" strike="noStrike">
                        <a:latin typeface="Times New Roman"/>
                        <a:ea typeface="Times New Roman"/>
                        <a:cs typeface="Times New Roman"/>
                        <a:sym typeface="Times New Roman"/>
                      </a:endParaRPr>
                    </a:p>
                  </a:txBody>
                  <a:tcPr marT="91425" marB="91425" marR="91425" marL="91425">
                    <a:solidFill>
                      <a:srgbClr val="FFF2CC"/>
                    </a:solidFill>
                  </a:tcPr>
                </a:tc>
                <a:tc>
                  <a:txBody>
                    <a:bodyPr/>
                    <a:lstStyle/>
                    <a:p>
                      <a:pPr indent="-342900" lvl="0" marL="457200" marR="0" rtl="0" algn="l">
                        <a:lnSpc>
                          <a:spcPct val="115000"/>
                        </a:lnSpc>
                        <a:spcBef>
                          <a:spcPts val="0"/>
                        </a:spcBef>
                        <a:spcAft>
                          <a:spcPts val="0"/>
                        </a:spcAft>
                        <a:buClr>
                          <a:srgbClr val="000000"/>
                        </a:buClr>
                        <a:buSzPts val="1800"/>
                        <a:buFont typeface="Times New Roman"/>
                        <a:buChar char="●"/>
                      </a:pPr>
                      <a:r>
                        <a:rPr lang="en-US" sz="1800" u="none" cap="none" strike="noStrike">
                          <a:solidFill>
                            <a:schemeClr val="dk1"/>
                          </a:solidFill>
                          <a:latin typeface="Times New Roman"/>
                          <a:ea typeface="Times New Roman"/>
                          <a:cs typeface="Times New Roman"/>
                          <a:sym typeface="Times New Roman"/>
                        </a:rPr>
                        <a:t>YOLOv5 outperforms YOLOv9 and CNN with the highest accuracy (97.65%) and fastest inference time (0.025 s/image).</a:t>
                      </a:r>
                      <a:endParaRPr sz="1800" u="none" cap="none" strike="noStrike">
                        <a:solidFill>
                          <a:schemeClr val="dk1"/>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chemeClr val="dk1"/>
                        </a:buClr>
                        <a:buSzPts val="1800"/>
                        <a:buFont typeface="Times New Roman"/>
                        <a:buChar char="●"/>
                      </a:pPr>
                      <a:r>
                        <a:rPr lang="en-US" sz="1800" u="none" cap="none" strike="noStrike">
                          <a:solidFill>
                            <a:schemeClr val="dk1"/>
                          </a:solidFill>
                          <a:latin typeface="Times New Roman"/>
                          <a:ea typeface="Times New Roman"/>
                          <a:cs typeface="Times New Roman"/>
                          <a:sym typeface="Times New Roman"/>
                        </a:rPr>
                        <a:t>Data augmentation enhances model robustness against variations in lighting and orientation.</a:t>
                      </a:r>
                      <a:endParaRPr sz="18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1200"/>
                        </a:spcBef>
                        <a:spcAft>
                          <a:spcPts val="0"/>
                        </a:spcAft>
                        <a:buClr>
                          <a:srgbClr val="000000"/>
                        </a:buClr>
                        <a:buSzPts val="1800"/>
                        <a:buFont typeface="Arial"/>
                        <a:buNone/>
                      </a:pPr>
                      <a:r>
                        <a:t/>
                      </a:r>
                      <a:endParaRPr sz="18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600"/>
                        <a:buFont typeface="Arial"/>
                        <a:buNone/>
                      </a:pPr>
                      <a:r>
                        <a:t/>
                      </a:r>
                      <a:endParaRPr sz="1800" u="none" cap="none" strike="noStrike">
                        <a:latin typeface="Times New Roman"/>
                        <a:ea typeface="Times New Roman"/>
                        <a:cs typeface="Times New Roman"/>
                        <a:sym typeface="Times New Roman"/>
                      </a:endParaRPr>
                    </a:p>
                  </a:txBody>
                  <a:tcPr marT="91425" marB="91425" marR="91425" marL="91425">
                    <a:solidFill>
                      <a:srgbClr val="FFF2CC"/>
                    </a:solidFill>
                  </a:tcPr>
                </a:tc>
                <a:tc>
                  <a:txBody>
                    <a:bodyPr/>
                    <a:lstStyle/>
                    <a:p>
                      <a:pPr indent="-317500" lvl="0" marL="457200" marR="0" rtl="0" algn="l">
                        <a:lnSpc>
                          <a:spcPct val="115000"/>
                        </a:lnSpc>
                        <a:spcBef>
                          <a:spcPts val="0"/>
                        </a:spcBef>
                        <a:spcAft>
                          <a:spcPts val="0"/>
                        </a:spcAft>
                        <a:buClr>
                          <a:schemeClr val="dk1"/>
                        </a:buClr>
                        <a:buSzPts val="1400"/>
                        <a:buFont typeface="Arial"/>
                        <a:buChar char="●"/>
                      </a:pPr>
                      <a:r>
                        <a:rPr lang="en-US" sz="1800" u="none" cap="none" strike="noStrike">
                          <a:solidFill>
                            <a:schemeClr val="dk1"/>
                          </a:solidFill>
                          <a:latin typeface="Times New Roman"/>
                          <a:ea typeface="Times New Roman"/>
                          <a:cs typeface="Times New Roman"/>
                          <a:sym typeface="Times New Roman"/>
                        </a:rPr>
                        <a:t>It also lacks discussion on handling environmental factors like lighting variations or nut-splitting phenomena, which are critical for industrial deployment.</a:t>
                      </a:r>
                      <a:endParaRPr sz="1800" u="none" cap="none" strike="noStrike">
                        <a:solidFill>
                          <a:schemeClr val="dk1"/>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chemeClr val="dk1"/>
                        </a:buClr>
                        <a:buSzPts val="1800"/>
                        <a:buFont typeface="Times New Roman"/>
                        <a:buChar char="●"/>
                      </a:pPr>
                      <a:r>
                        <a:rPr lang="en-US" sz="1800" u="none" cap="none" strike="noStrike">
                          <a:solidFill>
                            <a:schemeClr val="dk1"/>
                          </a:solidFill>
                          <a:latin typeface="Times New Roman"/>
                          <a:ea typeface="Times New Roman"/>
                          <a:cs typeface="Times New Roman"/>
                          <a:sym typeface="Times New Roman"/>
                        </a:rPr>
                        <a:t>Does not taken Hybrid model for case study</a:t>
                      </a:r>
                      <a:endParaRPr sz="1800" u="none" cap="none" strike="noStrike">
                        <a:solidFill>
                          <a:schemeClr val="dk1"/>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chemeClr val="dk1"/>
                        </a:buClr>
                        <a:buSzPts val="1800"/>
                        <a:buFont typeface="Times New Roman"/>
                        <a:buChar char="●"/>
                      </a:pPr>
                      <a:r>
                        <a:rPr lang="en-US" sz="1800" u="none" cap="none" strike="noStrike">
                          <a:solidFill>
                            <a:schemeClr val="dk1"/>
                          </a:solidFill>
                          <a:latin typeface="Times New Roman"/>
                          <a:ea typeface="Times New Roman"/>
                          <a:cs typeface="Times New Roman"/>
                          <a:sym typeface="Times New Roman"/>
                        </a:rPr>
                        <a:t>only focused on 5 categories.</a:t>
                      </a:r>
                      <a:endParaRPr sz="18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1200"/>
                        </a:spcBef>
                        <a:spcAft>
                          <a:spcPts val="0"/>
                        </a:spcAft>
                        <a:buClr>
                          <a:srgbClr val="000000"/>
                        </a:buClr>
                        <a:buSzPts val="1800"/>
                        <a:buFont typeface="Arial"/>
                        <a:buNone/>
                      </a:pPr>
                      <a:r>
                        <a:t/>
                      </a:r>
                      <a:endParaRPr sz="1800" u="none" cap="none" strike="noStrike">
                        <a:solidFill>
                          <a:schemeClr val="dk1"/>
                        </a:solidFill>
                        <a:latin typeface="Times New Roman"/>
                        <a:ea typeface="Times New Roman"/>
                        <a:cs typeface="Times New Roman"/>
                        <a:sym typeface="Times New Roman"/>
                      </a:endParaRPr>
                    </a:p>
                  </a:txBody>
                  <a:tcPr marT="91425" marB="91425" marR="91425" marL="91425">
                    <a:solidFill>
                      <a:srgbClr val="FFF2CC"/>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6"/>
          <p:cNvSpPr/>
          <p:nvPr/>
        </p:nvSpPr>
        <p:spPr>
          <a:xfrm>
            <a:off x="2582110" y="363442"/>
            <a:ext cx="6687900" cy="58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0000FF"/>
                </a:solidFill>
                <a:latin typeface="Times New Roman"/>
                <a:ea typeface="Times New Roman"/>
                <a:cs typeface="Times New Roman"/>
                <a:sym typeface="Times New Roman"/>
              </a:rPr>
              <a:t>LITERATURE SURVEY</a:t>
            </a:r>
            <a:endParaRPr b="1" i="0" sz="3200" u="none" cap="none" strike="noStrike">
              <a:solidFill>
                <a:srgbClr val="0000FF"/>
              </a:solidFill>
              <a:latin typeface="Arial"/>
              <a:ea typeface="Arial"/>
              <a:cs typeface="Arial"/>
              <a:sym typeface="Arial"/>
            </a:endParaRPr>
          </a:p>
        </p:txBody>
      </p:sp>
      <p:graphicFrame>
        <p:nvGraphicFramePr>
          <p:cNvPr id="86" name="Google Shape;86;p6"/>
          <p:cNvGraphicFramePr/>
          <p:nvPr/>
        </p:nvGraphicFramePr>
        <p:xfrm>
          <a:off x="236738" y="1266425"/>
          <a:ext cx="3000000" cy="3000000"/>
        </p:xfrm>
        <a:graphic>
          <a:graphicData uri="http://schemas.openxmlformats.org/drawingml/2006/table">
            <a:tbl>
              <a:tblPr>
                <a:noFill/>
                <a:tableStyleId>{156BE40C-6B74-4600-AE88-31A7662FF70A}</a:tableStyleId>
              </a:tblPr>
              <a:tblGrid>
                <a:gridCol w="2892750"/>
                <a:gridCol w="2942500"/>
                <a:gridCol w="2892750"/>
                <a:gridCol w="2902725"/>
              </a:tblGrid>
              <a:tr h="661750">
                <a:tc>
                  <a:txBody>
                    <a:bodyPr/>
                    <a:lstStyle/>
                    <a:p>
                      <a:pPr indent="0" lvl="0" marL="0" marR="0" rtl="0" algn="ctr">
                        <a:lnSpc>
                          <a:spcPct val="100000"/>
                        </a:lnSpc>
                        <a:spcBef>
                          <a:spcPts val="0"/>
                        </a:spcBef>
                        <a:spcAft>
                          <a:spcPts val="0"/>
                        </a:spcAft>
                        <a:buClr>
                          <a:srgbClr val="000000"/>
                        </a:buClr>
                        <a:buSzPts val="1500"/>
                        <a:buFont typeface="Arial"/>
                        <a:buNone/>
                      </a:pPr>
                      <a:r>
                        <a:rPr b="1" lang="en-US" sz="1800" u="none" cap="none" strike="noStrike">
                          <a:latin typeface="Times New Roman"/>
                          <a:ea typeface="Times New Roman"/>
                          <a:cs typeface="Times New Roman"/>
                          <a:sym typeface="Times New Roman"/>
                        </a:rPr>
                        <a:t>Paper Title, Author &amp; Publication</a:t>
                      </a:r>
                      <a:endParaRPr b="1" sz="1800" u="none" cap="none" strike="noStrike">
                        <a:latin typeface="Times New Roman"/>
                        <a:ea typeface="Times New Roman"/>
                        <a:cs typeface="Times New Roman"/>
                        <a:sym typeface="Times New Roman"/>
                      </a:endParaRPr>
                    </a:p>
                  </a:txBody>
                  <a:tcPr marT="91425" marB="91425" marR="91425" marL="91425">
                    <a:solidFill>
                      <a:srgbClr val="D9EAD3"/>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en-US" sz="1800" u="none" cap="none" strike="noStrike">
                          <a:latin typeface="Times New Roman"/>
                          <a:ea typeface="Times New Roman"/>
                          <a:cs typeface="Times New Roman"/>
                          <a:sym typeface="Times New Roman"/>
                        </a:rPr>
                        <a:t>Summary</a:t>
                      </a:r>
                      <a:endParaRPr b="1" sz="1800" u="none" cap="none" strike="noStrike">
                        <a:latin typeface="Times New Roman"/>
                        <a:ea typeface="Times New Roman"/>
                        <a:cs typeface="Times New Roman"/>
                        <a:sym typeface="Times New Roman"/>
                      </a:endParaRPr>
                    </a:p>
                  </a:txBody>
                  <a:tcPr marT="91425" marB="91425" marR="91425" marL="91425">
                    <a:solidFill>
                      <a:srgbClr val="D9EAD3"/>
                    </a:solidFill>
                  </a:tcPr>
                </a:tc>
                <a:tc>
                  <a:txBody>
                    <a:bodyPr/>
                    <a:lstStyle/>
                    <a:p>
                      <a:pPr indent="0" lvl="0" marL="0" marR="0" rtl="0" algn="ctr">
                        <a:lnSpc>
                          <a:spcPct val="100000"/>
                        </a:lnSpc>
                        <a:spcBef>
                          <a:spcPts val="0"/>
                        </a:spcBef>
                        <a:spcAft>
                          <a:spcPts val="0"/>
                        </a:spcAft>
                        <a:buClr>
                          <a:schemeClr val="dk1"/>
                        </a:buClr>
                        <a:buSzPts val="1500"/>
                        <a:buFont typeface="Arial"/>
                        <a:buNone/>
                      </a:pPr>
                      <a:r>
                        <a:rPr b="1" lang="en-US" sz="1800" u="none" cap="none" strike="noStrike">
                          <a:solidFill>
                            <a:schemeClr val="dk1"/>
                          </a:solidFill>
                          <a:latin typeface="Times New Roman"/>
                          <a:ea typeface="Times New Roman"/>
                          <a:cs typeface="Times New Roman"/>
                          <a:sym typeface="Times New Roman"/>
                        </a:rPr>
                        <a:t>Key Findings</a:t>
                      </a:r>
                      <a:endParaRPr b="1" sz="1800" u="none" cap="none" strike="noStrike">
                        <a:latin typeface="Times New Roman"/>
                        <a:ea typeface="Times New Roman"/>
                        <a:cs typeface="Times New Roman"/>
                        <a:sym typeface="Times New Roman"/>
                      </a:endParaRPr>
                    </a:p>
                  </a:txBody>
                  <a:tcPr marT="91425" marB="91425" marR="91425" marL="91425">
                    <a:solidFill>
                      <a:srgbClr val="D9EAD3"/>
                    </a:solidFill>
                  </a:tcPr>
                </a:tc>
                <a:tc>
                  <a:txBody>
                    <a:bodyPr/>
                    <a:lstStyle/>
                    <a:p>
                      <a:pPr indent="0" lvl="0" marL="0" marR="0" rtl="0" algn="ctr">
                        <a:lnSpc>
                          <a:spcPct val="100000"/>
                        </a:lnSpc>
                        <a:spcBef>
                          <a:spcPts val="0"/>
                        </a:spcBef>
                        <a:spcAft>
                          <a:spcPts val="0"/>
                        </a:spcAft>
                        <a:buClr>
                          <a:schemeClr val="dk1"/>
                        </a:buClr>
                        <a:buSzPts val="1500"/>
                        <a:buFont typeface="Arial"/>
                        <a:buNone/>
                      </a:pPr>
                      <a:r>
                        <a:rPr b="1" lang="en-US" sz="1800" u="none" cap="none" strike="noStrike">
                          <a:solidFill>
                            <a:schemeClr val="dk1"/>
                          </a:solidFill>
                          <a:latin typeface="Times New Roman"/>
                          <a:ea typeface="Times New Roman"/>
                          <a:cs typeface="Times New Roman"/>
                          <a:sym typeface="Times New Roman"/>
                        </a:rPr>
                        <a:t>Research Gap</a:t>
                      </a:r>
                      <a:endParaRPr b="1" sz="1800" u="none" cap="none" strike="noStrike">
                        <a:latin typeface="Times New Roman"/>
                        <a:ea typeface="Times New Roman"/>
                        <a:cs typeface="Times New Roman"/>
                        <a:sym typeface="Times New Roman"/>
                      </a:endParaRPr>
                    </a:p>
                  </a:txBody>
                  <a:tcPr marT="91425" marB="91425" marR="91425" marL="91425">
                    <a:solidFill>
                      <a:srgbClr val="D9EAD3"/>
                    </a:solidFill>
                  </a:tcPr>
                </a:tc>
              </a:tr>
              <a:tr h="4426450">
                <a:tc>
                  <a:txBody>
                    <a:bodyPr/>
                    <a:lstStyle/>
                    <a:p>
                      <a:pPr indent="0" lvl="0" marL="0" marR="0" rtl="0" algn="l">
                        <a:lnSpc>
                          <a:spcPct val="100000"/>
                        </a:lnSpc>
                        <a:spcBef>
                          <a:spcPts val="0"/>
                        </a:spcBef>
                        <a:spcAft>
                          <a:spcPts val="0"/>
                        </a:spcAft>
                        <a:buClr>
                          <a:schemeClr val="dk1"/>
                        </a:buClr>
                        <a:buSzPts val="1100"/>
                        <a:buFont typeface="Arial"/>
                        <a:buNone/>
                      </a:pPr>
                      <a:r>
                        <a:rPr b="1" lang="en-US" sz="1800" u="none" cap="none" strike="noStrike">
                          <a:solidFill>
                            <a:schemeClr val="dk1"/>
                          </a:solidFill>
                          <a:latin typeface="Times New Roman"/>
                          <a:ea typeface="Times New Roman"/>
                          <a:cs typeface="Times New Roman"/>
                          <a:sym typeface="Times New Roman"/>
                        </a:rPr>
                        <a:t>Title:</a:t>
                      </a:r>
                      <a:r>
                        <a:rPr lang="en-US" sz="1800" u="none" cap="none" strike="noStrike">
                          <a:solidFill>
                            <a:schemeClr val="dk1"/>
                          </a:solidFill>
                          <a:latin typeface="Times New Roman"/>
                          <a:ea typeface="Times New Roman"/>
                          <a:cs typeface="Times New Roman"/>
                          <a:sym typeface="Times New Roman"/>
                        </a:rPr>
                        <a:t> </a:t>
                      </a:r>
                      <a:r>
                        <a:rPr i="1" lang="en-US" sz="1800" u="none" cap="none" strike="noStrike">
                          <a:solidFill>
                            <a:schemeClr val="dk1"/>
                          </a:solidFill>
                          <a:latin typeface="Times New Roman"/>
                          <a:ea typeface="Times New Roman"/>
                          <a:cs typeface="Times New Roman"/>
                          <a:sym typeface="Times New Roman"/>
                        </a:rPr>
                        <a:t>Implementation and Assessment of New Hybrid Model for Cashew Kernel Classification</a:t>
                      </a:r>
                      <a:endParaRPr i="1"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1" lang="en-US" sz="1800" u="none" cap="none" strike="noStrike">
                          <a:solidFill>
                            <a:schemeClr val="dk1"/>
                          </a:solidFill>
                          <a:latin typeface="Times New Roman"/>
                          <a:ea typeface="Times New Roman"/>
                          <a:cs typeface="Times New Roman"/>
                          <a:sym typeface="Times New Roman"/>
                        </a:rPr>
                        <a:t>Authors:</a:t>
                      </a:r>
                      <a:r>
                        <a:rPr lang="en-US" sz="1800" u="none" cap="none" strike="noStrike">
                          <a:solidFill>
                            <a:schemeClr val="dk1"/>
                          </a:solidFill>
                          <a:latin typeface="Times New Roman"/>
                          <a:ea typeface="Times New Roman"/>
                          <a:cs typeface="Times New Roman"/>
                          <a:sym typeface="Times New Roman"/>
                        </a:rPr>
                        <a:t> </a:t>
                      </a:r>
                      <a:endParaRPr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lang="en-US" sz="1800" u="none" cap="none" strike="noStrike">
                          <a:solidFill>
                            <a:schemeClr val="dk1"/>
                          </a:solidFill>
                          <a:latin typeface="Times New Roman"/>
                          <a:ea typeface="Times New Roman"/>
                          <a:cs typeface="Times New Roman"/>
                          <a:sym typeface="Times New Roman"/>
                        </a:rPr>
                        <a:t>Sowmya Nag K. and Dr.Veenadevi S. V</a:t>
                      </a:r>
                      <a:endParaRPr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1" lang="en-US" sz="1800" u="none" cap="none" strike="noStrike">
                          <a:solidFill>
                            <a:schemeClr val="dk1"/>
                          </a:solidFill>
                          <a:latin typeface="Times New Roman"/>
                          <a:ea typeface="Times New Roman"/>
                          <a:cs typeface="Times New Roman"/>
                          <a:sym typeface="Times New Roman"/>
                        </a:rPr>
                        <a:t>Journal: </a:t>
                      </a:r>
                      <a:r>
                        <a:rPr lang="en-US" sz="1800" u="none" cap="none" strike="noStrike">
                          <a:solidFill>
                            <a:schemeClr val="dk1"/>
                          </a:solidFill>
                          <a:latin typeface="Times New Roman"/>
                          <a:ea typeface="Times New Roman"/>
                          <a:cs typeface="Times New Roman"/>
                          <a:sym typeface="Times New Roman"/>
                        </a:rPr>
                        <a:t>International Journal of INTELLIGENT SYSTEMS AND APPLICATIONS IN ENGINEERING.</a:t>
                      </a:r>
                      <a:endParaRPr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lang="en-US" sz="1800" u="none" cap="none" strike="noStrike">
                          <a:solidFill>
                            <a:schemeClr val="dk1"/>
                          </a:solidFill>
                          <a:latin typeface="Times New Roman"/>
                          <a:ea typeface="Times New Roman"/>
                          <a:cs typeface="Times New Roman"/>
                          <a:sym typeface="Times New Roman"/>
                        </a:rPr>
                        <a:t>(11/03/2024)(Q4)</a:t>
                      </a:r>
                      <a:endParaRPr sz="18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t/>
                      </a:r>
                      <a:endParaRPr sz="1800" u="none" cap="none" strike="noStrike">
                        <a:solidFill>
                          <a:schemeClr val="dk1"/>
                        </a:solidFill>
                        <a:latin typeface="Times New Roman"/>
                        <a:ea typeface="Times New Roman"/>
                        <a:cs typeface="Times New Roman"/>
                        <a:sym typeface="Times New Roman"/>
                      </a:endParaRPr>
                    </a:p>
                  </a:txBody>
                  <a:tcPr marT="91425" marB="91425" marR="91425" marL="91425">
                    <a:solidFill>
                      <a:srgbClr val="FFF2CC"/>
                    </a:solidFill>
                  </a:tcPr>
                </a:tc>
                <a:tc>
                  <a:txBody>
                    <a:bodyPr/>
                    <a:lstStyle/>
                    <a:p>
                      <a:pPr indent="0" lvl="0" marL="0" marR="0" rtl="0" algn="l">
                        <a:lnSpc>
                          <a:spcPct val="115000"/>
                        </a:lnSpc>
                        <a:spcBef>
                          <a:spcPts val="0"/>
                        </a:spcBef>
                        <a:spcAft>
                          <a:spcPts val="0"/>
                        </a:spcAft>
                        <a:buClr>
                          <a:schemeClr val="dk1"/>
                        </a:buClr>
                        <a:buSzPts val="1100"/>
                        <a:buFont typeface="Arial"/>
                        <a:buNone/>
                      </a:pPr>
                      <a:r>
                        <a:rPr lang="en-US" sz="1800" u="none" cap="none" strike="noStrike">
                          <a:latin typeface="Times New Roman"/>
                          <a:ea typeface="Times New Roman"/>
                          <a:cs typeface="Times New Roman"/>
                          <a:sym typeface="Times New Roman"/>
                        </a:rPr>
                        <a:t>The paper proposes nine hybrid models combining CNNs (VGG16, ResNet50, InceptionV3) with machine learning (SVM, RF, KNN) for cashew classification.</a:t>
                      </a:r>
                      <a:endParaRPr sz="1800" u="none" cap="none" strike="noStrike">
                        <a:latin typeface="Times New Roman"/>
                        <a:ea typeface="Times New Roman"/>
                        <a:cs typeface="Times New Roman"/>
                        <a:sym typeface="Times New Roman"/>
                      </a:endParaRPr>
                    </a:p>
                    <a:p>
                      <a:pPr indent="0" lvl="0" marL="0" marR="0" rtl="0" algn="l">
                        <a:lnSpc>
                          <a:spcPct val="115000"/>
                        </a:lnSpc>
                        <a:spcBef>
                          <a:spcPts val="1200"/>
                        </a:spcBef>
                        <a:spcAft>
                          <a:spcPts val="0"/>
                        </a:spcAft>
                        <a:buClr>
                          <a:schemeClr val="dk1"/>
                        </a:buClr>
                        <a:buSzPts val="1100"/>
                        <a:buFont typeface="Arial"/>
                        <a:buNone/>
                      </a:pPr>
                      <a:r>
                        <a:rPr lang="en-US" sz="1800" u="none" cap="none" strike="noStrike">
                          <a:latin typeface="Times New Roman"/>
                          <a:ea typeface="Times New Roman"/>
                          <a:cs typeface="Times New Roman"/>
                          <a:sym typeface="Times New Roman"/>
                        </a:rPr>
                        <a:t>ResNet-50 + SVM achieved 97.40% accuracy, outperforming manual and existing methods, suitable for industrial usage.</a:t>
                      </a:r>
                      <a:endParaRPr sz="1800" u="none" cap="none" strike="noStrike">
                        <a:latin typeface="Times New Roman"/>
                        <a:ea typeface="Times New Roman"/>
                        <a:cs typeface="Times New Roman"/>
                        <a:sym typeface="Times New Roman"/>
                      </a:endParaRPr>
                    </a:p>
                    <a:p>
                      <a:pPr indent="0" lvl="0" marL="0" marR="0" rtl="0" algn="l">
                        <a:lnSpc>
                          <a:spcPct val="115000"/>
                        </a:lnSpc>
                        <a:spcBef>
                          <a:spcPts val="1200"/>
                        </a:spcBef>
                        <a:spcAft>
                          <a:spcPts val="0"/>
                        </a:spcAft>
                        <a:buClr>
                          <a:schemeClr val="dk1"/>
                        </a:buClr>
                        <a:buSzPts val="1100"/>
                        <a:buFont typeface="Arial"/>
                        <a:buNone/>
                      </a:pPr>
                      <a:r>
                        <a:t/>
                      </a:r>
                      <a:endParaRPr sz="1800" u="none" cap="none" strike="noStrike">
                        <a:latin typeface="Times New Roman"/>
                        <a:ea typeface="Times New Roman"/>
                        <a:cs typeface="Times New Roman"/>
                        <a:sym typeface="Times New Roman"/>
                      </a:endParaRPr>
                    </a:p>
                  </a:txBody>
                  <a:tcPr marT="91425" marB="91425" marR="91425" marL="91425">
                    <a:solidFill>
                      <a:srgbClr val="FFF2CC"/>
                    </a:solidFill>
                  </a:tcPr>
                </a:tc>
                <a:tc>
                  <a:txBody>
                    <a:bodyPr/>
                    <a:lstStyle/>
                    <a:p>
                      <a:pPr indent="-342900" lvl="0" marL="457200" marR="0" rtl="0" algn="l">
                        <a:lnSpc>
                          <a:spcPct val="115000"/>
                        </a:lnSpc>
                        <a:spcBef>
                          <a:spcPts val="0"/>
                        </a:spcBef>
                        <a:spcAft>
                          <a:spcPts val="0"/>
                        </a:spcAft>
                        <a:buClr>
                          <a:srgbClr val="000000"/>
                        </a:buClr>
                        <a:buSzPts val="1800"/>
                        <a:buFont typeface="Times New Roman"/>
                        <a:buChar char="●"/>
                      </a:pPr>
                      <a:r>
                        <a:rPr lang="en-US" sz="1800" u="none" cap="none" strike="noStrike">
                          <a:solidFill>
                            <a:schemeClr val="dk1"/>
                          </a:solidFill>
                          <a:latin typeface="Times New Roman"/>
                          <a:ea typeface="Times New Roman"/>
                          <a:cs typeface="Times New Roman"/>
                          <a:sym typeface="Times New Roman"/>
                        </a:rPr>
                        <a:t>ResNet-50 + SVM tops with 97.40% accuracy; VGG16 + RF at 95%, ResNet50 + RF at 90%.</a:t>
                      </a:r>
                      <a:endParaRPr sz="1800" u="none" cap="none" strike="noStrike">
                        <a:solidFill>
                          <a:schemeClr val="dk1"/>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chemeClr val="dk1"/>
                        </a:buClr>
                        <a:buSzPts val="1800"/>
                        <a:buFont typeface="Times New Roman"/>
                        <a:buChar char="●"/>
                      </a:pPr>
                      <a:r>
                        <a:rPr lang="en-US" sz="1800" u="none" cap="none" strike="noStrike">
                          <a:solidFill>
                            <a:schemeClr val="dk1"/>
                          </a:solidFill>
                          <a:latin typeface="Times New Roman"/>
                          <a:ea typeface="Times New Roman"/>
                          <a:cs typeface="Times New Roman"/>
                          <a:sym typeface="Times New Roman"/>
                        </a:rPr>
                        <a:t>Outperformed prior works, with accuracies up to 96.8% from existing studies</a:t>
                      </a:r>
                      <a:endParaRPr sz="1800" u="none" cap="none" strike="noStrike">
                        <a:solidFill>
                          <a:schemeClr val="dk1"/>
                        </a:solidFill>
                        <a:latin typeface="Times New Roman"/>
                        <a:ea typeface="Times New Roman"/>
                        <a:cs typeface="Times New Roman"/>
                        <a:sym typeface="Times New Roman"/>
                      </a:endParaRPr>
                    </a:p>
                    <a:p>
                      <a:pPr indent="0" lvl="0" marL="457200" marR="0" rtl="0" algn="l">
                        <a:lnSpc>
                          <a:spcPct val="115000"/>
                        </a:lnSpc>
                        <a:spcBef>
                          <a:spcPts val="1200"/>
                        </a:spcBef>
                        <a:spcAft>
                          <a:spcPts val="0"/>
                        </a:spcAft>
                        <a:buClr>
                          <a:srgbClr val="000000"/>
                        </a:buClr>
                        <a:buSzPts val="1800"/>
                        <a:buFont typeface="Arial"/>
                        <a:buNone/>
                      </a:pPr>
                      <a:r>
                        <a:t/>
                      </a:r>
                      <a:endParaRPr sz="18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1200"/>
                        </a:spcBef>
                        <a:spcAft>
                          <a:spcPts val="0"/>
                        </a:spcAft>
                        <a:buClr>
                          <a:srgbClr val="000000"/>
                        </a:buClr>
                        <a:buSzPts val="1800"/>
                        <a:buFont typeface="Arial"/>
                        <a:buNone/>
                      </a:pPr>
                      <a:r>
                        <a:t/>
                      </a:r>
                      <a:endParaRPr sz="18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600"/>
                        <a:buFont typeface="Arial"/>
                        <a:buNone/>
                      </a:pPr>
                      <a:r>
                        <a:t/>
                      </a:r>
                      <a:endParaRPr sz="1800" u="none" cap="none" strike="noStrike">
                        <a:latin typeface="Times New Roman"/>
                        <a:ea typeface="Times New Roman"/>
                        <a:cs typeface="Times New Roman"/>
                        <a:sym typeface="Times New Roman"/>
                      </a:endParaRPr>
                    </a:p>
                  </a:txBody>
                  <a:tcPr marT="91425" marB="91425" marR="91425" marL="91425">
                    <a:solidFill>
                      <a:srgbClr val="FFF2CC"/>
                    </a:solidFill>
                  </a:tcPr>
                </a:tc>
                <a:tc>
                  <a:txBody>
                    <a:bodyPr/>
                    <a:lstStyle/>
                    <a:p>
                      <a:pPr indent="-317500" lvl="0" marL="457200" marR="0" rtl="0" algn="l">
                        <a:lnSpc>
                          <a:spcPct val="115000"/>
                        </a:lnSpc>
                        <a:spcBef>
                          <a:spcPts val="0"/>
                        </a:spcBef>
                        <a:spcAft>
                          <a:spcPts val="0"/>
                        </a:spcAft>
                        <a:buClr>
                          <a:schemeClr val="dk1"/>
                        </a:buClr>
                        <a:buSzPts val="1400"/>
                        <a:buFont typeface="Arial"/>
                        <a:buChar char="●"/>
                      </a:pPr>
                      <a:r>
                        <a:rPr lang="en-US" sz="1800" u="none" cap="none" strike="noStrike">
                          <a:solidFill>
                            <a:schemeClr val="dk1"/>
                          </a:solidFill>
                          <a:latin typeface="Times New Roman"/>
                          <a:ea typeface="Times New Roman"/>
                          <a:cs typeface="Times New Roman"/>
                          <a:sym typeface="Times New Roman"/>
                        </a:rPr>
                        <a:t>Lack real time implementation . </a:t>
                      </a:r>
                      <a:endParaRPr sz="1800" u="none" cap="none" strike="noStrike">
                        <a:solidFill>
                          <a:schemeClr val="dk1"/>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chemeClr val="dk1"/>
                        </a:buClr>
                        <a:buSzPts val="1800"/>
                        <a:buFont typeface="Times New Roman"/>
                        <a:buChar char="●"/>
                      </a:pPr>
                      <a:r>
                        <a:rPr b="1" lang="en-US" sz="1800" u="none" cap="none" strike="noStrike">
                          <a:solidFill>
                            <a:schemeClr val="dk1"/>
                          </a:solidFill>
                          <a:latin typeface="Times New Roman"/>
                          <a:ea typeface="Times New Roman"/>
                          <a:cs typeface="Times New Roman"/>
                          <a:sym typeface="Times New Roman"/>
                        </a:rPr>
                        <a:t>Dataset Diversity</a:t>
                      </a:r>
                      <a:r>
                        <a:rPr lang="en-US" sz="1800" u="none" cap="none" strike="noStrike">
                          <a:solidFill>
                            <a:schemeClr val="dk1"/>
                          </a:solidFill>
                          <a:latin typeface="Times New Roman"/>
                          <a:ea typeface="Times New Roman"/>
                          <a:cs typeface="Times New Roman"/>
                          <a:sym typeface="Times New Roman"/>
                        </a:rPr>
                        <a:t>: does not include images from various sources and conditions (e.g., different lighting, backgrounds) would enhance model robustness.</a:t>
                      </a:r>
                      <a:br>
                        <a:rPr lang="en-US" sz="1100" u="none" cap="none" strike="noStrike">
                          <a:solidFill>
                            <a:schemeClr val="dk1"/>
                          </a:solidFill>
                        </a:rPr>
                      </a:br>
                      <a:endParaRPr sz="1100" u="none" cap="none" strike="noStrike">
                        <a:solidFill>
                          <a:schemeClr val="dk1"/>
                        </a:solidFill>
                      </a:endParaRPr>
                    </a:p>
                    <a:p>
                      <a:pPr indent="0" lvl="0" marL="457200" marR="0" rtl="0" algn="l">
                        <a:lnSpc>
                          <a:spcPct val="115000"/>
                        </a:lnSpc>
                        <a:spcBef>
                          <a:spcPts val="1200"/>
                        </a:spcBef>
                        <a:spcAft>
                          <a:spcPts val="0"/>
                        </a:spcAft>
                        <a:buClr>
                          <a:srgbClr val="000000"/>
                        </a:buClr>
                        <a:buSzPts val="1800"/>
                        <a:buFont typeface="Arial"/>
                        <a:buNone/>
                      </a:pPr>
                      <a:r>
                        <a:t/>
                      </a:r>
                      <a:endParaRPr sz="1800" u="none" cap="none" strike="noStrike">
                        <a:solidFill>
                          <a:schemeClr val="dk1"/>
                        </a:solidFill>
                        <a:latin typeface="Times New Roman"/>
                        <a:ea typeface="Times New Roman"/>
                        <a:cs typeface="Times New Roman"/>
                        <a:sym typeface="Times New Roman"/>
                      </a:endParaRPr>
                    </a:p>
                    <a:p>
                      <a:pPr indent="0" lvl="0" marL="457200" marR="0" rtl="0" algn="l">
                        <a:lnSpc>
                          <a:spcPct val="115000"/>
                        </a:lnSpc>
                        <a:spcBef>
                          <a:spcPts val="1200"/>
                        </a:spcBef>
                        <a:spcAft>
                          <a:spcPts val="0"/>
                        </a:spcAft>
                        <a:buClr>
                          <a:srgbClr val="000000"/>
                        </a:buClr>
                        <a:buSzPts val="1800"/>
                        <a:buFont typeface="Arial"/>
                        <a:buNone/>
                      </a:pPr>
                      <a:r>
                        <a:t/>
                      </a:r>
                      <a:endParaRPr sz="18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1200"/>
                        </a:spcBef>
                        <a:spcAft>
                          <a:spcPts val="0"/>
                        </a:spcAft>
                        <a:buClr>
                          <a:srgbClr val="000000"/>
                        </a:buClr>
                        <a:buSzPts val="1800"/>
                        <a:buFont typeface="Arial"/>
                        <a:buNone/>
                      </a:pPr>
                      <a:r>
                        <a:t/>
                      </a:r>
                      <a:endParaRPr sz="1800" u="none" cap="none" strike="noStrike">
                        <a:solidFill>
                          <a:schemeClr val="dk1"/>
                        </a:solidFill>
                        <a:latin typeface="Times New Roman"/>
                        <a:ea typeface="Times New Roman"/>
                        <a:cs typeface="Times New Roman"/>
                        <a:sym typeface="Times New Roman"/>
                      </a:endParaRPr>
                    </a:p>
                  </a:txBody>
                  <a:tcPr marT="91425" marB="91425" marR="91425" marL="91425">
                    <a:solidFill>
                      <a:srgbClr val="FFF2CC"/>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7"/>
          <p:cNvSpPr/>
          <p:nvPr/>
        </p:nvSpPr>
        <p:spPr>
          <a:xfrm>
            <a:off x="2582110" y="363442"/>
            <a:ext cx="6687900" cy="58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0000FF"/>
                </a:solidFill>
                <a:latin typeface="Times New Roman"/>
                <a:ea typeface="Times New Roman"/>
                <a:cs typeface="Times New Roman"/>
                <a:sym typeface="Times New Roman"/>
              </a:rPr>
              <a:t>LITERATURE SURVEY</a:t>
            </a:r>
            <a:endParaRPr b="1" i="0" sz="3200" u="none" cap="none" strike="noStrike">
              <a:solidFill>
                <a:srgbClr val="0000FF"/>
              </a:solidFill>
              <a:latin typeface="Arial"/>
              <a:ea typeface="Arial"/>
              <a:cs typeface="Arial"/>
              <a:sym typeface="Arial"/>
            </a:endParaRPr>
          </a:p>
        </p:txBody>
      </p:sp>
      <p:graphicFrame>
        <p:nvGraphicFramePr>
          <p:cNvPr id="92" name="Google Shape;92;p7"/>
          <p:cNvGraphicFramePr/>
          <p:nvPr/>
        </p:nvGraphicFramePr>
        <p:xfrm>
          <a:off x="236738" y="1266425"/>
          <a:ext cx="3000000" cy="3000000"/>
        </p:xfrm>
        <a:graphic>
          <a:graphicData uri="http://schemas.openxmlformats.org/drawingml/2006/table">
            <a:tbl>
              <a:tblPr>
                <a:noFill/>
                <a:tableStyleId>{156BE40C-6B74-4600-AE88-31A7662FF70A}</a:tableStyleId>
              </a:tblPr>
              <a:tblGrid>
                <a:gridCol w="2892750"/>
                <a:gridCol w="2942500"/>
                <a:gridCol w="2892750"/>
                <a:gridCol w="2902725"/>
              </a:tblGrid>
              <a:tr h="714825">
                <a:tc>
                  <a:txBody>
                    <a:bodyPr/>
                    <a:lstStyle/>
                    <a:p>
                      <a:pPr indent="0" lvl="0" marL="0" marR="0" rtl="0" algn="ctr">
                        <a:lnSpc>
                          <a:spcPct val="100000"/>
                        </a:lnSpc>
                        <a:spcBef>
                          <a:spcPts val="0"/>
                        </a:spcBef>
                        <a:spcAft>
                          <a:spcPts val="0"/>
                        </a:spcAft>
                        <a:buClr>
                          <a:srgbClr val="000000"/>
                        </a:buClr>
                        <a:buSzPts val="1500"/>
                        <a:buFont typeface="Arial"/>
                        <a:buNone/>
                      </a:pPr>
                      <a:r>
                        <a:rPr b="1" lang="en-US" sz="1800" u="none" cap="none" strike="noStrike">
                          <a:latin typeface="Times New Roman"/>
                          <a:ea typeface="Times New Roman"/>
                          <a:cs typeface="Times New Roman"/>
                          <a:sym typeface="Times New Roman"/>
                        </a:rPr>
                        <a:t>Paper Title, Author &amp; Publication</a:t>
                      </a:r>
                      <a:endParaRPr b="1" sz="1800" u="none" cap="none" strike="noStrike">
                        <a:latin typeface="Times New Roman"/>
                        <a:ea typeface="Times New Roman"/>
                        <a:cs typeface="Times New Roman"/>
                        <a:sym typeface="Times New Roman"/>
                      </a:endParaRPr>
                    </a:p>
                  </a:txBody>
                  <a:tcPr marT="91425" marB="91425" marR="91425" marL="91425">
                    <a:solidFill>
                      <a:srgbClr val="D9EAD3"/>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en-US" sz="1800" u="none" cap="none" strike="noStrike">
                          <a:latin typeface="Times New Roman"/>
                          <a:ea typeface="Times New Roman"/>
                          <a:cs typeface="Times New Roman"/>
                          <a:sym typeface="Times New Roman"/>
                        </a:rPr>
                        <a:t>Summary</a:t>
                      </a:r>
                      <a:endParaRPr b="1" sz="1800" u="none" cap="none" strike="noStrike">
                        <a:latin typeface="Times New Roman"/>
                        <a:ea typeface="Times New Roman"/>
                        <a:cs typeface="Times New Roman"/>
                        <a:sym typeface="Times New Roman"/>
                      </a:endParaRPr>
                    </a:p>
                  </a:txBody>
                  <a:tcPr marT="91425" marB="91425" marR="91425" marL="91425">
                    <a:solidFill>
                      <a:srgbClr val="D9EAD3"/>
                    </a:solidFill>
                  </a:tcPr>
                </a:tc>
                <a:tc>
                  <a:txBody>
                    <a:bodyPr/>
                    <a:lstStyle/>
                    <a:p>
                      <a:pPr indent="0" lvl="0" marL="0" marR="0" rtl="0" algn="ctr">
                        <a:lnSpc>
                          <a:spcPct val="100000"/>
                        </a:lnSpc>
                        <a:spcBef>
                          <a:spcPts val="0"/>
                        </a:spcBef>
                        <a:spcAft>
                          <a:spcPts val="0"/>
                        </a:spcAft>
                        <a:buClr>
                          <a:schemeClr val="dk1"/>
                        </a:buClr>
                        <a:buSzPts val="1500"/>
                        <a:buFont typeface="Arial"/>
                        <a:buNone/>
                      </a:pPr>
                      <a:r>
                        <a:rPr b="1" lang="en-US" sz="1800" u="none" cap="none" strike="noStrike">
                          <a:solidFill>
                            <a:schemeClr val="dk1"/>
                          </a:solidFill>
                          <a:latin typeface="Times New Roman"/>
                          <a:ea typeface="Times New Roman"/>
                          <a:cs typeface="Times New Roman"/>
                          <a:sym typeface="Times New Roman"/>
                        </a:rPr>
                        <a:t>Key Findings</a:t>
                      </a:r>
                      <a:endParaRPr b="1" sz="1800" u="none" cap="none" strike="noStrike">
                        <a:latin typeface="Times New Roman"/>
                        <a:ea typeface="Times New Roman"/>
                        <a:cs typeface="Times New Roman"/>
                        <a:sym typeface="Times New Roman"/>
                      </a:endParaRPr>
                    </a:p>
                  </a:txBody>
                  <a:tcPr marT="91425" marB="91425" marR="91425" marL="91425">
                    <a:solidFill>
                      <a:srgbClr val="D9EAD3"/>
                    </a:solidFill>
                  </a:tcPr>
                </a:tc>
                <a:tc>
                  <a:txBody>
                    <a:bodyPr/>
                    <a:lstStyle/>
                    <a:p>
                      <a:pPr indent="0" lvl="0" marL="0" marR="0" rtl="0" algn="ctr">
                        <a:lnSpc>
                          <a:spcPct val="100000"/>
                        </a:lnSpc>
                        <a:spcBef>
                          <a:spcPts val="0"/>
                        </a:spcBef>
                        <a:spcAft>
                          <a:spcPts val="0"/>
                        </a:spcAft>
                        <a:buClr>
                          <a:schemeClr val="dk1"/>
                        </a:buClr>
                        <a:buSzPts val="1500"/>
                        <a:buFont typeface="Arial"/>
                        <a:buNone/>
                      </a:pPr>
                      <a:r>
                        <a:rPr b="1" lang="en-US" sz="1800" u="none" cap="none" strike="noStrike">
                          <a:solidFill>
                            <a:schemeClr val="dk1"/>
                          </a:solidFill>
                          <a:latin typeface="Times New Roman"/>
                          <a:ea typeface="Times New Roman"/>
                          <a:cs typeface="Times New Roman"/>
                          <a:sym typeface="Times New Roman"/>
                        </a:rPr>
                        <a:t>Research Gap</a:t>
                      </a:r>
                      <a:endParaRPr b="1" sz="1800" u="none" cap="none" strike="noStrike">
                        <a:latin typeface="Times New Roman"/>
                        <a:ea typeface="Times New Roman"/>
                        <a:cs typeface="Times New Roman"/>
                        <a:sym typeface="Times New Roman"/>
                      </a:endParaRPr>
                    </a:p>
                  </a:txBody>
                  <a:tcPr marT="91425" marB="91425" marR="91425" marL="91425">
                    <a:solidFill>
                      <a:srgbClr val="D9EAD3"/>
                    </a:solidFill>
                  </a:tcPr>
                </a:tc>
              </a:tr>
              <a:tr h="4699475">
                <a:tc>
                  <a:txBody>
                    <a:bodyPr/>
                    <a:lstStyle/>
                    <a:p>
                      <a:pPr indent="0" lvl="0" marL="0" marR="0" rtl="0" algn="l">
                        <a:lnSpc>
                          <a:spcPct val="100000"/>
                        </a:lnSpc>
                        <a:spcBef>
                          <a:spcPts val="0"/>
                        </a:spcBef>
                        <a:spcAft>
                          <a:spcPts val="0"/>
                        </a:spcAft>
                        <a:buClr>
                          <a:schemeClr val="dk1"/>
                        </a:buClr>
                        <a:buSzPts val="1100"/>
                        <a:buFont typeface="Arial"/>
                        <a:buNone/>
                      </a:pPr>
                      <a:r>
                        <a:rPr b="1" lang="en-US" sz="1800" u="none" cap="none" strike="noStrike">
                          <a:solidFill>
                            <a:schemeClr val="dk1"/>
                          </a:solidFill>
                          <a:latin typeface="Times New Roman"/>
                          <a:ea typeface="Times New Roman"/>
                          <a:cs typeface="Times New Roman"/>
                          <a:sym typeface="Times New Roman"/>
                        </a:rPr>
                        <a:t>Title:</a:t>
                      </a:r>
                      <a:r>
                        <a:rPr lang="en-US" sz="1800" u="none" cap="none" strike="noStrike">
                          <a:solidFill>
                            <a:schemeClr val="dk1"/>
                          </a:solidFill>
                          <a:latin typeface="Times New Roman"/>
                          <a:ea typeface="Times New Roman"/>
                          <a:cs typeface="Times New Roman"/>
                          <a:sym typeface="Times New Roman"/>
                        </a:rPr>
                        <a:t> </a:t>
                      </a:r>
                      <a:r>
                        <a:rPr i="1" lang="en-US" sz="1800" u="none" cap="none" strike="noStrike">
                          <a:solidFill>
                            <a:schemeClr val="dk1"/>
                          </a:solidFill>
                          <a:latin typeface="Times New Roman"/>
                          <a:ea typeface="Times New Roman"/>
                          <a:cs typeface="Times New Roman"/>
                          <a:sym typeface="Times New Roman"/>
                        </a:rPr>
                        <a:t>A Novel Approach to Cashew Nut Detection in Packaging and Quality Inspection Lines</a:t>
                      </a:r>
                      <a:endParaRPr i="1"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1" lang="en-US" sz="1800" u="none" cap="none" strike="noStrike">
                          <a:solidFill>
                            <a:schemeClr val="dk1"/>
                          </a:solidFill>
                          <a:latin typeface="Times New Roman"/>
                          <a:ea typeface="Times New Roman"/>
                          <a:cs typeface="Times New Roman"/>
                          <a:sym typeface="Times New Roman"/>
                        </a:rPr>
                        <a:t>Authors:</a:t>
                      </a:r>
                      <a:r>
                        <a:rPr lang="en-US" sz="1800" u="none" cap="none" strike="noStrike">
                          <a:solidFill>
                            <a:schemeClr val="dk1"/>
                          </a:solidFill>
                          <a:latin typeface="Times New Roman"/>
                          <a:ea typeface="Times New Roman"/>
                          <a:cs typeface="Times New Roman"/>
                          <a:sym typeface="Times New Roman"/>
                        </a:rPr>
                        <a:t> </a:t>
                      </a:r>
                      <a:endParaRPr sz="18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1200"/>
                        </a:spcBef>
                        <a:spcAft>
                          <a:spcPts val="0"/>
                        </a:spcAft>
                        <a:buClr>
                          <a:schemeClr val="dk1"/>
                        </a:buClr>
                        <a:buSzPts val="1100"/>
                        <a:buFont typeface="Arial"/>
                        <a:buNone/>
                      </a:pPr>
                      <a:r>
                        <a:rPr lang="en-US" sz="1800" u="none" cap="none" strike="noStrike">
                          <a:solidFill>
                            <a:schemeClr val="dk1"/>
                          </a:solidFill>
                          <a:latin typeface="Times New Roman"/>
                          <a:ea typeface="Times New Roman"/>
                          <a:cs typeface="Times New Roman"/>
                          <a:sym typeface="Times New Roman"/>
                        </a:rPr>
                        <a:t>Van-Hung Pham, Ngoc-Khoat Nguyen, Van-Minh Pham</a:t>
                      </a:r>
                      <a:endParaRPr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1200"/>
                        </a:spcBef>
                        <a:spcAft>
                          <a:spcPts val="0"/>
                        </a:spcAft>
                        <a:buClr>
                          <a:schemeClr val="dk1"/>
                        </a:buClr>
                        <a:buSzPts val="1100"/>
                        <a:buFont typeface="Arial"/>
                        <a:buNone/>
                      </a:pPr>
                      <a:r>
                        <a:rPr b="1" lang="en-US" sz="1800" u="none" cap="none" strike="noStrike">
                          <a:solidFill>
                            <a:schemeClr val="dk1"/>
                          </a:solidFill>
                          <a:latin typeface="Times New Roman"/>
                          <a:ea typeface="Times New Roman"/>
                          <a:cs typeface="Times New Roman"/>
                          <a:sym typeface="Times New Roman"/>
                        </a:rPr>
                        <a:t>Journal: </a:t>
                      </a:r>
                      <a:r>
                        <a:rPr lang="en-US" sz="1800" u="none" cap="none" strike="noStrike">
                          <a:solidFill>
                            <a:schemeClr val="dk1"/>
                          </a:solidFill>
                          <a:latin typeface="Times New Roman"/>
                          <a:ea typeface="Times New Roman"/>
                          <a:cs typeface="Times New Roman"/>
                          <a:sym typeface="Times New Roman"/>
                        </a:rPr>
                        <a:t>International Journal of Advanced Computer Science and Applications (IJACSA), Volume 13, Issue 12, 2022(Q3)</a:t>
                      </a:r>
                      <a:endParaRPr sz="1800" u="none" cap="none" strike="noStrike">
                        <a:solidFill>
                          <a:schemeClr val="dk1"/>
                        </a:solidFill>
                        <a:latin typeface="Times New Roman"/>
                        <a:ea typeface="Times New Roman"/>
                        <a:cs typeface="Times New Roman"/>
                        <a:sym typeface="Times New Roman"/>
                      </a:endParaRPr>
                    </a:p>
                  </a:txBody>
                  <a:tcPr marT="91425" marB="91425" marR="91425" marL="91425">
                    <a:solidFill>
                      <a:srgbClr val="FFF2CC"/>
                    </a:solidFill>
                  </a:tcPr>
                </a:tc>
                <a:tc>
                  <a:txBody>
                    <a:bodyPr/>
                    <a:lstStyle/>
                    <a:p>
                      <a:pPr indent="0" lvl="0" marL="0" marR="0" rtl="0" algn="l">
                        <a:lnSpc>
                          <a:spcPct val="115000"/>
                        </a:lnSpc>
                        <a:spcBef>
                          <a:spcPts val="0"/>
                        </a:spcBef>
                        <a:spcAft>
                          <a:spcPts val="0"/>
                        </a:spcAft>
                        <a:buClr>
                          <a:schemeClr val="dk1"/>
                        </a:buClr>
                        <a:buSzPts val="1100"/>
                        <a:buFont typeface="Arial"/>
                        <a:buNone/>
                      </a:pPr>
                      <a:r>
                        <a:rPr lang="en-US" sz="1800" u="none" cap="none" strike="noStrike">
                          <a:latin typeface="Times New Roman"/>
                          <a:ea typeface="Times New Roman"/>
                          <a:cs typeface="Times New Roman"/>
                          <a:sym typeface="Times New Roman"/>
                        </a:rPr>
                        <a:t>The paper proposes YOLOv7 for detecting cashew nuts (good, broken, not peeled) in packaging lines.</a:t>
                      </a:r>
                      <a:endParaRPr sz="1800" u="none" cap="none" strike="noStrike">
                        <a:latin typeface="Times New Roman"/>
                        <a:ea typeface="Times New Roman"/>
                        <a:cs typeface="Times New Roman"/>
                        <a:sym typeface="Times New Roman"/>
                      </a:endParaRPr>
                    </a:p>
                    <a:p>
                      <a:pPr indent="0" lvl="0" marL="0" marR="0" rtl="0" algn="l">
                        <a:lnSpc>
                          <a:spcPct val="115000"/>
                        </a:lnSpc>
                        <a:spcBef>
                          <a:spcPts val="1200"/>
                        </a:spcBef>
                        <a:spcAft>
                          <a:spcPts val="0"/>
                        </a:spcAft>
                        <a:buClr>
                          <a:schemeClr val="dk1"/>
                        </a:buClr>
                        <a:buSzPts val="1100"/>
                        <a:buFont typeface="Arial"/>
                        <a:buNone/>
                      </a:pPr>
                      <a:r>
                        <a:rPr lang="en-US" sz="1800" u="none" cap="none" strike="noStrike">
                          <a:latin typeface="Times New Roman"/>
                          <a:ea typeface="Times New Roman"/>
                          <a:cs typeface="Times New Roman"/>
                          <a:sym typeface="Times New Roman"/>
                        </a:rPr>
                        <a:t>YOLOv7-tiny achieves high accuracy with 6.2M parameters, suitable for real-time quality inspection.</a:t>
                      </a:r>
                      <a:endParaRPr sz="1800" u="none" cap="none" strike="noStrike">
                        <a:latin typeface="Times New Roman"/>
                        <a:ea typeface="Times New Roman"/>
                        <a:cs typeface="Times New Roman"/>
                        <a:sym typeface="Times New Roman"/>
                      </a:endParaRPr>
                    </a:p>
                    <a:p>
                      <a:pPr indent="0" lvl="0" marL="0" marR="0" rtl="0" algn="l">
                        <a:lnSpc>
                          <a:spcPct val="115000"/>
                        </a:lnSpc>
                        <a:spcBef>
                          <a:spcPts val="1200"/>
                        </a:spcBef>
                        <a:spcAft>
                          <a:spcPts val="0"/>
                        </a:spcAft>
                        <a:buClr>
                          <a:schemeClr val="dk1"/>
                        </a:buClr>
                        <a:buSzPts val="1100"/>
                        <a:buFont typeface="Arial"/>
                        <a:buNone/>
                      </a:pPr>
                      <a:r>
                        <a:t/>
                      </a:r>
                      <a:endParaRPr sz="1800" u="none" cap="none" strike="noStrike">
                        <a:latin typeface="Times New Roman"/>
                        <a:ea typeface="Times New Roman"/>
                        <a:cs typeface="Times New Roman"/>
                        <a:sym typeface="Times New Roman"/>
                      </a:endParaRPr>
                    </a:p>
                  </a:txBody>
                  <a:tcPr marT="91425" marB="91425" marR="91425" marL="91425">
                    <a:solidFill>
                      <a:srgbClr val="FFF2CC"/>
                    </a:solidFill>
                  </a:tcPr>
                </a:tc>
                <a:tc>
                  <a:txBody>
                    <a:bodyPr/>
                    <a:lstStyle/>
                    <a:p>
                      <a:pPr indent="-342900" lvl="0" marL="457200" marR="0" rtl="0" algn="l">
                        <a:lnSpc>
                          <a:spcPct val="115000"/>
                        </a:lnSpc>
                        <a:spcBef>
                          <a:spcPts val="0"/>
                        </a:spcBef>
                        <a:spcAft>
                          <a:spcPts val="0"/>
                        </a:spcAft>
                        <a:buClr>
                          <a:schemeClr val="dk1"/>
                        </a:buClr>
                        <a:buSzPts val="1800"/>
                        <a:buFont typeface="Times New Roman"/>
                        <a:buChar char="●"/>
                      </a:pPr>
                      <a:r>
                        <a:rPr lang="en-US" sz="1800" u="none" cap="none" strike="noStrike">
                          <a:solidFill>
                            <a:schemeClr val="dk1"/>
                          </a:solidFill>
                          <a:latin typeface="Times New Roman"/>
                          <a:ea typeface="Times New Roman"/>
                          <a:cs typeface="Times New Roman"/>
                          <a:sym typeface="Times New Roman"/>
                        </a:rPr>
                        <a:t>YOLOv7-tiny achieves high accuracy with 6.2M parameters, ideal for real-time cashew detection.</a:t>
                      </a:r>
                      <a:endParaRPr sz="1800" u="none" cap="none" strike="noStrike">
                        <a:solidFill>
                          <a:schemeClr val="dk1"/>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chemeClr val="dk1"/>
                        </a:buClr>
                        <a:buSzPts val="1800"/>
                        <a:buFont typeface="Times New Roman"/>
                        <a:buChar char="●"/>
                      </a:pPr>
                      <a:r>
                        <a:rPr lang="en-US" sz="1800" u="none" cap="none" strike="noStrike">
                          <a:solidFill>
                            <a:schemeClr val="dk1"/>
                          </a:solidFill>
                          <a:latin typeface="Times New Roman"/>
                          <a:ea typeface="Times New Roman"/>
                          <a:cs typeface="Times New Roman"/>
                          <a:sym typeface="Times New Roman"/>
                        </a:rPr>
                        <a:t>CASHEW dataset ensures robustness across brightness and angles, enhancing detection reliability.</a:t>
                      </a:r>
                      <a:endParaRPr sz="18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1200"/>
                        </a:spcBef>
                        <a:spcAft>
                          <a:spcPts val="0"/>
                        </a:spcAft>
                        <a:buClr>
                          <a:srgbClr val="000000"/>
                        </a:buClr>
                        <a:buSzPts val="1800"/>
                        <a:buFont typeface="Arial"/>
                        <a:buNone/>
                      </a:pPr>
                      <a:r>
                        <a:t/>
                      </a:r>
                      <a:endParaRPr sz="18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600"/>
                        <a:buFont typeface="Arial"/>
                        <a:buNone/>
                      </a:pPr>
                      <a:r>
                        <a:t/>
                      </a:r>
                      <a:endParaRPr sz="1800" u="none" cap="none" strike="noStrike">
                        <a:latin typeface="Times New Roman"/>
                        <a:ea typeface="Times New Roman"/>
                        <a:cs typeface="Times New Roman"/>
                        <a:sym typeface="Times New Roman"/>
                      </a:endParaRPr>
                    </a:p>
                  </a:txBody>
                  <a:tcPr marT="91425" marB="91425" marR="91425" marL="91425">
                    <a:solidFill>
                      <a:srgbClr val="FFF2CC"/>
                    </a:solidFill>
                  </a:tcPr>
                </a:tc>
                <a:tc>
                  <a:txBody>
                    <a:bodyPr/>
                    <a:lstStyle/>
                    <a:p>
                      <a:pPr indent="-317500" lvl="0" marL="457200" marR="0" rtl="0" algn="l">
                        <a:lnSpc>
                          <a:spcPct val="115000"/>
                        </a:lnSpc>
                        <a:spcBef>
                          <a:spcPts val="0"/>
                        </a:spcBef>
                        <a:spcAft>
                          <a:spcPts val="0"/>
                        </a:spcAft>
                        <a:buClr>
                          <a:schemeClr val="dk1"/>
                        </a:buClr>
                        <a:buSzPts val="1400"/>
                        <a:buFont typeface="Arial"/>
                        <a:buChar char="●"/>
                      </a:pPr>
                      <a:r>
                        <a:rPr lang="en-US" sz="1800" u="none" cap="none" strike="noStrike">
                          <a:solidFill>
                            <a:schemeClr val="dk1"/>
                          </a:solidFill>
                          <a:latin typeface="Times New Roman"/>
                          <a:ea typeface="Times New Roman"/>
                          <a:cs typeface="Times New Roman"/>
                          <a:sym typeface="Times New Roman"/>
                        </a:rPr>
                        <a:t>Lacks exploration of hybrid models combining YOLOv7 with techniques like CNN for improved accuracy.</a:t>
                      </a:r>
                      <a:endParaRPr sz="1800" u="none" cap="none" strike="noStrike">
                        <a:solidFill>
                          <a:schemeClr val="dk1"/>
                        </a:solidFill>
                        <a:latin typeface="Times New Roman"/>
                        <a:ea typeface="Times New Roman"/>
                        <a:cs typeface="Times New Roman"/>
                        <a:sym typeface="Times New Roman"/>
                      </a:endParaRPr>
                    </a:p>
                    <a:p>
                      <a:pPr indent="-317500" lvl="0" marL="457200" marR="0" rtl="0" algn="l">
                        <a:lnSpc>
                          <a:spcPct val="115000"/>
                        </a:lnSpc>
                        <a:spcBef>
                          <a:spcPts val="0"/>
                        </a:spcBef>
                        <a:spcAft>
                          <a:spcPts val="0"/>
                        </a:spcAft>
                        <a:buClr>
                          <a:schemeClr val="dk1"/>
                        </a:buClr>
                        <a:buSzPts val="1400"/>
                        <a:buFont typeface="Arial"/>
                        <a:buChar char="●"/>
                      </a:pPr>
                      <a:r>
                        <a:rPr lang="en-US" sz="1800" u="none" cap="none" strike="noStrike">
                          <a:solidFill>
                            <a:schemeClr val="dk1"/>
                          </a:solidFill>
                          <a:latin typeface="Times New Roman"/>
                          <a:ea typeface="Times New Roman"/>
                          <a:cs typeface="Times New Roman"/>
                          <a:sym typeface="Times New Roman"/>
                        </a:rPr>
                        <a:t>Does not address real-time conveyor-based sorting with low-cost hardware integration.</a:t>
                      </a:r>
                      <a:endParaRPr sz="1800" u="none" cap="none" strike="noStrike">
                        <a:solidFill>
                          <a:schemeClr val="dk1"/>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chemeClr val="dk1"/>
                        </a:buClr>
                        <a:buSzPts val="1800"/>
                        <a:buFont typeface="Times New Roman"/>
                        <a:buChar char="●"/>
                      </a:pPr>
                      <a:r>
                        <a:rPr lang="en-US" sz="1800" u="none" cap="none" strike="noStrike">
                          <a:solidFill>
                            <a:schemeClr val="dk1"/>
                          </a:solidFill>
                          <a:latin typeface="Times New Roman"/>
                          <a:ea typeface="Times New Roman"/>
                          <a:cs typeface="Times New Roman"/>
                          <a:sym typeface="Times New Roman"/>
                        </a:rPr>
                        <a:t>does not include any market grading.</a:t>
                      </a:r>
                      <a:endParaRPr sz="1800" u="none" cap="none" strike="noStrike">
                        <a:solidFill>
                          <a:schemeClr val="dk1"/>
                        </a:solidFill>
                        <a:latin typeface="Times New Roman"/>
                        <a:ea typeface="Times New Roman"/>
                        <a:cs typeface="Times New Roman"/>
                        <a:sym typeface="Times New Roman"/>
                      </a:endParaRPr>
                    </a:p>
                  </a:txBody>
                  <a:tcPr marT="91425" marB="91425" marR="91425" marL="91425">
                    <a:solidFill>
                      <a:srgbClr val="FFF2CC"/>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8"/>
          <p:cNvSpPr/>
          <p:nvPr/>
        </p:nvSpPr>
        <p:spPr>
          <a:xfrm>
            <a:off x="2582110" y="363442"/>
            <a:ext cx="6687900" cy="58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0000FF"/>
                </a:solidFill>
                <a:latin typeface="Times New Roman"/>
                <a:ea typeface="Times New Roman"/>
                <a:cs typeface="Times New Roman"/>
                <a:sym typeface="Times New Roman"/>
              </a:rPr>
              <a:t>LITERATURE SURVEY</a:t>
            </a:r>
            <a:endParaRPr b="1" i="0" sz="3200" u="none" cap="none" strike="noStrike">
              <a:solidFill>
                <a:srgbClr val="0000FF"/>
              </a:solidFill>
              <a:latin typeface="Arial"/>
              <a:ea typeface="Arial"/>
              <a:cs typeface="Arial"/>
              <a:sym typeface="Arial"/>
            </a:endParaRPr>
          </a:p>
        </p:txBody>
      </p:sp>
      <p:graphicFrame>
        <p:nvGraphicFramePr>
          <p:cNvPr id="98" name="Google Shape;98;p8"/>
          <p:cNvGraphicFramePr/>
          <p:nvPr/>
        </p:nvGraphicFramePr>
        <p:xfrm>
          <a:off x="149150" y="997875"/>
          <a:ext cx="3000000" cy="3000000"/>
        </p:xfrm>
        <a:graphic>
          <a:graphicData uri="http://schemas.openxmlformats.org/drawingml/2006/table">
            <a:tbl>
              <a:tblPr>
                <a:noFill/>
                <a:tableStyleId>{156BE40C-6B74-4600-AE88-31A7662FF70A}</a:tableStyleId>
              </a:tblPr>
              <a:tblGrid>
                <a:gridCol w="2432950"/>
                <a:gridCol w="3054275"/>
                <a:gridCol w="2940000"/>
                <a:gridCol w="3186025"/>
              </a:tblGrid>
              <a:tr h="878050">
                <a:tc>
                  <a:txBody>
                    <a:bodyPr/>
                    <a:lstStyle/>
                    <a:p>
                      <a:pPr indent="0" lvl="0" marL="0" marR="0" rtl="0" algn="ctr">
                        <a:lnSpc>
                          <a:spcPct val="100000"/>
                        </a:lnSpc>
                        <a:spcBef>
                          <a:spcPts val="0"/>
                        </a:spcBef>
                        <a:spcAft>
                          <a:spcPts val="0"/>
                        </a:spcAft>
                        <a:buClr>
                          <a:srgbClr val="000000"/>
                        </a:buClr>
                        <a:buSzPts val="1500"/>
                        <a:buFont typeface="Arial"/>
                        <a:buNone/>
                      </a:pPr>
                      <a:r>
                        <a:rPr b="1" lang="en-US" sz="1800" u="none" cap="none" strike="noStrike">
                          <a:latin typeface="Times New Roman"/>
                          <a:ea typeface="Times New Roman"/>
                          <a:cs typeface="Times New Roman"/>
                          <a:sym typeface="Times New Roman"/>
                        </a:rPr>
                        <a:t>Paper Title, Author &amp; Publication</a:t>
                      </a:r>
                      <a:endParaRPr b="1" sz="1800" u="none" cap="none" strike="noStrike">
                        <a:latin typeface="Times New Roman"/>
                        <a:ea typeface="Times New Roman"/>
                        <a:cs typeface="Times New Roman"/>
                        <a:sym typeface="Times New Roman"/>
                      </a:endParaRPr>
                    </a:p>
                  </a:txBody>
                  <a:tcPr marT="91425" marB="91425" marR="91425" marL="91425">
                    <a:solidFill>
                      <a:srgbClr val="D9EAD3"/>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en-US" sz="1800" u="none" cap="none" strike="noStrike">
                          <a:latin typeface="Times New Roman"/>
                          <a:ea typeface="Times New Roman"/>
                          <a:cs typeface="Times New Roman"/>
                          <a:sym typeface="Times New Roman"/>
                        </a:rPr>
                        <a:t>Summary</a:t>
                      </a:r>
                      <a:endParaRPr b="1" sz="1800" u="none" cap="none" strike="noStrike">
                        <a:latin typeface="Times New Roman"/>
                        <a:ea typeface="Times New Roman"/>
                        <a:cs typeface="Times New Roman"/>
                        <a:sym typeface="Times New Roman"/>
                      </a:endParaRPr>
                    </a:p>
                  </a:txBody>
                  <a:tcPr marT="91425" marB="91425" marR="91425" marL="91425">
                    <a:solidFill>
                      <a:srgbClr val="D9EAD3"/>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en-US" sz="1800" u="none" cap="none" strike="noStrike">
                          <a:latin typeface="Times New Roman"/>
                          <a:ea typeface="Times New Roman"/>
                          <a:cs typeface="Times New Roman"/>
                          <a:sym typeface="Times New Roman"/>
                        </a:rPr>
                        <a:t>Key Findings</a:t>
                      </a:r>
                      <a:endParaRPr b="1" sz="1800" u="none" cap="none" strike="noStrike">
                        <a:latin typeface="Times New Roman"/>
                        <a:ea typeface="Times New Roman"/>
                        <a:cs typeface="Times New Roman"/>
                        <a:sym typeface="Times New Roman"/>
                      </a:endParaRPr>
                    </a:p>
                  </a:txBody>
                  <a:tcPr marT="91425" marB="91425" marR="91425" marL="91425">
                    <a:solidFill>
                      <a:srgbClr val="D9EAD3"/>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en-US" sz="1800" u="none" cap="none" strike="noStrike">
                          <a:latin typeface="Times New Roman"/>
                          <a:ea typeface="Times New Roman"/>
                          <a:cs typeface="Times New Roman"/>
                          <a:sym typeface="Times New Roman"/>
                        </a:rPr>
                        <a:t>Research Gap</a:t>
                      </a:r>
                      <a:endParaRPr b="1" sz="1800" u="none" cap="none" strike="noStrike">
                        <a:latin typeface="Times New Roman"/>
                        <a:ea typeface="Times New Roman"/>
                        <a:cs typeface="Times New Roman"/>
                        <a:sym typeface="Times New Roman"/>
                      </a:endParaRPr>
                    </a:p>
                  </a:txBody>
                  <a:tcPr marT="91425" marB="91425" marR="91425" marL="91425">
                    <a:solidFill>
                      <a:srgbClr val="D9EAD3"/>
                    </a:solidFill>
                  </a:tcPr>
                </a:tc>
              </a:tr>
              <a:tr h="4678800">
                <a:tc>
                  <a:txBody>
                    <a:bodyPr/>
                    <a:lstStyle/>
                    <a:p>
                      <a:pPr indent="0" lvl="0" marL="0" marR="0" rtl="0" algn="just">
                        <a:lnSpc>
                          <a:spcPct val="100000"/>
                        </a:lnSpc>
                        <a:spcBef>
                          <a:spcPts val="0"/>
                        </a:spcBef>
                        <a:spcAft>
                          <a:spcPts val="0"/>
                        </a:spcAft>
                        <a:buClr>
                          <a:schemeClr val="dk1"/>
                        </a:buClr>
                        <a:buSzPts val="1100"/>
                        <a:buFont typeface="Arial"/>
                        <a:buNone/>
                      </a:pPr>
                      <a:r>
                        <a:rPr b="1" lang="en-US" sz="1800" u="none" cap="none" strike="noStrike">
                          <a:solidFill>
                            <a:schemeClr val="dk1"/>
                          </a:solidFill>
                          <a:latin typeface="Times New Roman"/>
                          <a:ea typeface="Times New Roman"/>
                          <a:cs typeface="Times New Roman"/>
                          <a:sym typeface="Times New Roman"/>
                        </a:rPr>
                        <a:t>Title:</a:t>
                      </a:r>
                      <a:r>
                        <a:rPr i="1" lang="en-US" sz="1800" u="none" cap="none" strike="noStrike">
                          <a:solidFill>
                            <a:schemeClr val="dk1"/>
                          </a:solidFill>
                          <a:latin typeface="Times New Roman"/>
                          <a:ea typeface="Times New Roman"/>
                          <a:cs typeface="Times New Roman"/>
                          <a:sym typeface="Times New Roman"/>
                        </a:rPr>
                        <a:t>CashNet-15: An Optimized Cashew Nut Grading Using Deep CNN and Data Augmentation</a:t>
                      </a:r>
                      <a:endParaRPr i="1" sz="18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rPr b="1" lang="en-US" sz="1800" u="none" cap="none" strike="noStrike">
                          <a:solidFill>
                            <a:schemeClr val="dk1"/>
                          </a:solidFill>
                          <a:latin typeface="Times New Roman"/>
                          <a:ea typeface="Times New Roman"/>
                          <a:cs typeface="Times New Roman"/>
                          <a:sym typeface="Times New Roman"/>
                        </a:rPr>
                        <a:t>Authors:</a:t>
                      </a:r>
                      <a:r>
                        <a:rPr lang="en-US" sz="1800" u="none" cap="none" strike="noStrike">
                          <a:solidFill>
                            <a:schemeClr val="dk1"/>
                          </a:solidFill>
                          <a:latin typeface="Times New Roman"/>
                          <a:ea typeface="Times New Roman"/>
                          <a:cs typeface="Times New Roman"/>
                          <a:sym typeface="Times New Roman"/>
                        </a:rPr>
                        <a:t>Sivaranjani, S. Senthilrani, B. Ashokumar, A. Senthil Murugan</a:t>
                      </a:r>
                      <a:endParaRPr sz="18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rPr b="1" lang="en-US" sz="1800" u="none" cap="none" strike="noStrike">
                          <a:solidFill>
                            <a:schemeClr val="dk1"/>
                          </a:solidFill>
                          <a:latin typeface="Times New Roman"/>
                          <a:ea typeface="Times New Roman"/>
                          <a:cs typeface="Times New Roman"/>
                          <a:sym typeface="Times New Roman"/>
                        </a:rPr>
                        <a:t>journal:</a:t>
                      </a:r>
                      <a:r>
                        <a:rPr lang="en-US" sz="1800" u="none" cap="none" strike="noStrike">
                          <a:solidFill>
                            <a:schemeClr val="dk1"/>
                          </a:solidFill>
                          <a:latin typeface="Times New Roman"/>
                          <a:ea typeface="Times New Roman"/>
                          <a:cs typeface="Times New Roman"/>
                          <a:sym typeface="Times New Roman"/>
                        </a:rPr>
                        <a:t>Proc. Int. Conf. on Systems Computation Automation and Networking, 2019</a:t>
                      </a:r>
                      <a:endParaRPr sz="18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300"/>
                        <a:buFont typeface="Arial"/>
                        <a:buNone/>
                      </a:pPr>
                      <a:r>
                        <a:t/>
                      </a:r>
                      <a:endParaRPr sz="1800" u="none" cap="none" strike="noStrike">
                        <a:solidFill>
                          <a:schemeClr val="dk1"/>
                        </a:solidFill>
                        <a:latin typeface="Times New Roman"/>
                        <a:ea typeface="Times New Roman"/>
                        <a:cs typeface="Times New Roman"/>
                        <a:sym typeface="Times New Roman"/>
                      </a:endParaRPr>
                    </a:p>
                  </a:txBody>
                  <a:tcPr marT="91425" marB="91425" marR="91425" marL="91425">
                    <a:solidFill>
                      <a:srgbClr val="FFF2CC"/>
                    </a:solidFill>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800" u="none" cap="none" strike="noStrike">
                          <a:latin typeface="Times New Roman"/>
                          <a:ea typeface="Times New Roman"/>
                          <a:cs typeface="Times New Roman"/>
                          <a:sym typeface="Times New Roman"/>
                        </a:rPr>
                        <a:t>Introduces CashNet-15, a 15-layer deep CNN architecture with data augmentation for binary classification of cashew grades (whole vs others). Uses 8 convolutional, 4 max-pooling, 1 fully connected, activation, and dropout layers. Achieves 97.7% accuracy, outperforming prior methods.</a:t>
                      </a:r>
                      <a:endParaRPr sz="1800" u="none" cap="none" strike="noStrike">
                        <a:latin typeface="Times New Roman"/>
                        <a:ea typeface="Times New Roman"/>
                        <a:cs typeface="Times New Roman"/>
                        <a:sym typeface="Times New Roman"/>
                      </a:endParaRPr>
                    </a:p>
                  </a:txBody>
                  <a:tcPr marT="91425" marB="91425" marR="91425" marL="91425">
                    <a:solidFill>
                      <a:srgbClr val="FFF2CC"/>
                    </a:solidFill>
                  </a:tcPr>
                </a:tc>
                <a:tc>
                  <a:txBody>
                    <a:bodyPr/>
                    <a:lstStyle/>
                    <a:p>
                      <a:pPr indent="-342900" lvl="0" marL="457200" marR="0" rtl="0" algn="just">
                        <a:lnSpc>
                          <a:spcPct val="100000"/>
                        </a:lnSpc>
                        <a:spcBef>
                          <a:spcPts val="0"/>
                        </a:spcBef>
                        <a:spcAft>
                          <a:spcPts val="0"/>
                        </a:spcAft>
                        <a:buClr>
                          <a:srgbClr val="000000"/>
                        </a:buClr>
                        <a:buSzPts val="1800"/>
                        <a:buFont typeface="Times New Roman"/>
                        <a:buChar char="●"/>
                      </a:pPr>
                      <a:r>
                        <a:rPr lang="en-US" sz="1800" u="none" cap="none" strike="noStrike">
                          <a:latin typeface="Times New Roman"/>
                          <a:ea typeface="Times New Roman"/>
                          <a:cs typeface="Times New Roman"/>
                          <a:sym typeface="Times New Roman"/>
                        </a:rPr>
                        <a:t>Highest reported accuracy (97.7%)</a:t>
                      </a:r>
                      <a:endParaRPr sz="1800" u="none" cap="none" strike="noStrike">
                        <a:latin typeface="Times New Roman"/>
                        <a:ea typeface="Times New Roman"/>
                        <a:cs typeface="Times New Roman"/>
                        <a:sym typeface="Times New Roman"/>
                      </a:endParaRPr>
                    </a:p>
                    <a:p>
                      <a:pPr indent="-342900" lvl="0" marL="457200" marR="0" rtl="0" algn="just">
                        <a:lnSpc>
                          <a:spcPct val="100000"/>
                        </a:lnSpc>
                        <a:spcBef>
                          <a:spcPts val="0"/>
                        </a:spcBef>
                        <a:spcAft>
                          <a:spcPts val="0"/>
                        </a:spcAft>
                        <a:buClr>
                          <a:srgbClr val="000000"/>
                        </a:buClr>
                        <a:buSzPts val="1800"/>
                        <a:buFont typeface="Times New Roman"/>
                        <a:buChar char="●"/>
                      </a:pPr>
                      <a:r>
                        <a:rPr lang="en-US" sz="1800" u="none" cap="none" strike="noStrike">
                          <a:latin typeface="Times New Roman"/>
                          <a:ea typeface="Times New Roman"/>
                          <a:cs typeface="Times New Roman"/>
                          <a:sym typeface="Times New Roman"/>
                        </a:rPr>
                        <a:t>Employs data augmentation to reduce overfitting</a:t>
                      </a:r>
                      <a:endParaRPr sz="1800" u="none" cap="none" strike="noStrike">
                        <a:latin typeface="Times New Roman"/>
                        <a:ea typeface="Times New Roman"/>
                        <a:cs typeface="Times New Roman"/>
                        <a:sym typeface="Times New Roman"/>
                      </a:endParaRPr>
                    </a:p>
                    <a:p>
                      <a:pPr indent="-342900" lvl="0" marL="457200" marR="0" rtl="0" algn="just">
                        <a:lnSpc>
                          <a:spcPct val="100000"/>
                        </a:lnSpc>
                        <a:spcBef>
                          <a:spcPts val="0"/>
                        </a:spcBef>
                        <a:spcAft>
                          <a:spcPts val="0"/>
                        </a:spcAft>
                        <a:buClr>
                          <a:srgbClr val="000000"/>
                        </a:buClr>
                        <a:buSzPts val="1800"/>
                        <a:buFont typeface="Times New Roman"/>
                        <a:buChar char="●"/>
                      </a:pPr>
                      <a:r>
                        <a:rPr lang="en-US" sz="1800" u="none" cap="none" strike="noStrike">
                          <a:latin typeface="Times New Roman"/>
                          <a:ea typeface="Times New Roman"/>
                          <a:cs typeface="Times New Roman"/>
                          <a:sym typeface="Times New Roman"/>
                        </a:rPr>
                        <a:t>Custom CNN architecture optimized for the task</a:t>
                      </a:r>
                      <a:endParaRPr sz="1800" u="none" cap="none" strike="noStrike">
                        <a:latin typeface="Times New Roman"/>
                        <a:ea typeface="Times New Roman"/>
                        <a:cs typeface="Times New Roman"/>
                        <a:sym typeface="Times New Roman"/>
                      </a:endParaRPr>
                    </a:p>
                    <a:p>
                      <a:pPr indent="-342900" lvl="0" marL="457200" marR="0" rtl="0" algn="just">
                        <a:lnSpc>
                          <a:spcPct val="100000"/>
                        </a:lnSpc>
                        <a:spcBef>
                          <a:spcPts val="0"/>
                        </a:spcBef>
                        <a:spcAft>
                          <a:spcPts val="0"/>
                        </a:spcAft>
                        <a:buClr>
                          <a:srgbClr val="000000"/>
                        </a:buClr>
                        <a:buSzPts val="1800"/>
                        <a:buFont typeface="Times New Roman"/>
                        <a:buChar char="●"/>
                      </a:pPr>
                      <a:r>
                        <a:rPr lang="en-US" sz="1800" u="none" cap="none" strike="noStrike">
                          <a:latin typeface="Times New Roman"/>
                          <a:ea typeface="Times New Roman"/>
                          <a:cs typeface="Times New Roman"/>
                          <a:sym typeface="Times New Roman"/>
                        </a:rPr>
                        <a:t>Hyperparameter optimization (SGD with Beta, LReLU)</a:t>
                      </a:r>
                      <a:endParaRPr sz="1800" u="none" cap="none" strike="noStrike">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800"/>
                        <a:buFont typeface="Arial"/>
                        <a:buNone/>
                      </a:pPr>
                      <a:r>
                        <a:t/>
                      </a:r>
                      <a:endParaRPr sz="1800" u="none" cap="none" strike="noStrike">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800"/>
                        <a:buFont typeface="Arial"/>
                        <a:buNone/>
                      </a:pPr>
                      <a:r>
                        <a:t/>
                      </a:r>
                      <a:endParaRPr sz="1800" u="none" cap="none" strike="noStrike">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800"/>
                        <a:buFont typeface="Arial"/>
                        <a:buNone/>
                      </a:pPr>
                      <a:r>
                        <a:t/>
                      </a:r>
                      <a:endParaRPr sz="1800" u="none" cap="none" strike="noStrike">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600"/>
                        <a:buFont typeface="Arial"/>
                        <a:buNone/>
                      </a:pPr>
                      <a:r>
                        <a:t/>
                      </a:r>
                      <a:endParaRPr sz="1800" u="none" cap="none" strike="noStrike">
                        <a:latin typeface="Times New Roman"/>
                        <a:ea typeface="Times New Roman"/>
                        <a:cs typeface="Times New Roman"/>
                        <a:sym typeface="Times New Roman"/>
                      </a:endParaRPr>
                    </a:p>
                  </a:txBody>
                  <a:tcPr marT="91425" marB="91425" marR="91425" marL="91425">
                    <a:solidFill>
                      <a:srgbClr val="FFF2CC"/>
                    </a:solidFill>
                  </a:tcPr>
                </a:tc>
                <a:tc>
                  <a:txBody>
                    <a:bodyPr/>
                    <a:lstStyle/>
                    <a:p>
                      <a:pPr indent="-342900" lvl="0" marL="457200" marR="0" rtl="0" algn="just">
                        <a:lnSpc>
                          <a:spcPct val="100000"/>
                        </a:lnSpc>
                        <a:spcBef>
                          <a:spcPts val="0"/>
                        </a:spcBef>
                        <a:spcAft>
                          <a:spcPts val="0"/>
                        </a:spcAft>
                        <a:buClr>
                          <a:srgbClr val="000000"/>
                        </a:buClr>
                        <a:buSzPts val="1800"/>
                        <a:buFont typeface="Times New Roman"/>
                        <a:buChar char="●"/>
                      </a:pPr>
                      <a:r>
                        <a:rPr lang="en-US" sz="1800" u="none" cap="none" strike="noStrike">
                          <a:solidFill>
                            <a:schemeClr val="dk1"/>
                          </a:solidFill>
                          <a:latin typeface="Times New Roman"/>
                          <a:ea typeface="Times New Roman"/>
                          <a:cs typeface="Times New Roman"/>
                          <a:sym typeface="Times New Roman"/>
                        </a:rPr>
                        <a:t>Only binary classification (whole vs others)</a:t>
                      </a:r>
                      <a:endParaRPr sz="1800" u="none" cap="none" strike="noStrike">
                        <a:solidFill>
                          <a:schemeClr val="dk1"/>
                        </a:solidFill>
                        <a:latin typeface="Times New Roman"/>
                        <a:ea typeface="Times New Roman"/>
                        <a:cs typeface="Times New Roman"/>
                        <a:sym typeface="Times New Roman"/>
                      </a:endParaRPr>
                    </a:p>
                    <a:p>
                      <a:pPr indent="-342900" lvl="0" marL="457200" marR="0" rtl="0" algn="just">
                        <a:lnSpc>
                          <a:spcPct val="100000"/>
                        </a:lnSpc>
                        <a:spcBef>
                          <a:spcPts val="0"/>
                        </a:spcBef>
                        <a:spcAft>
                          <a:spcPts val="0"/>
                        </a:spcAft>
                        <a:buClr>
                          <a:srgbClr val="000000"/>
                        </a:buClr>
                        <a:buSzPts val="1800"/>
                        <a:buFont typeface="Times New Roman"/>
                        <a:buChar char="●"/>
                      </a:pPr>
                      <a:r>
                        <a:rPr lang="en-US" sz="1800" u="none" cap="none" strike="noStrike">
                          <a:solidFill>
                            <a:schemeClr val="dk1"/>
                          </a:solidFill>
                          <a:latin typeface="Times New Roman"/>
                          <a:ea typeface="Times New Roman"/>
                          <a:cs typeface="Times New Roman"/>
                          <a:sym typeface="Times New Roman"/>
                        </a:rPr>
                        <a:t>Limited grade granularity</a:t>
                      </a:r>
                      <a:endParaRPr sz="1800" u="none" cap="none" strike="noStrike">
                        <a:solidFill>
                          <a:schemeClr val="dk1"/>
                        </a:solidFill>
                        <a:latin typeface="Times New Roman"/>
                        <a:ea typeface="Times New Roman"/>
                        <a:cs typeface="Times New Roman"/>
                        <a:sym typeface="Times New Roman"/>
                      </a:endParaRPr>
                    </a:p>
                    <a:p>
                      <a:pPr indent="-342900" lvl="0" marL="457200" marR="0" rtl="0" algn="just">
                        <a:lnSpc>
                          <a:spcPct val="100000"/>
                        </a:lnSpc>
                        <a:spcBef>
                          <a:spcPts val="0"/>
                        </a:spcBef>
                        <a:spcAft>
                          <a:spcPts val="0"/>
                        </a:spcAft>
                        <a:buClr>
                          <a:srgbClr val="000000"/>
                        </a:buClr>
                        <a:buSzPts val="1800"/>
                        <a:buFont typeface="Times New Roman"/>
                        <a:buChar char="●"/>
                      </a:pPr>
                      <a:r>
                        <a:rPr lang="en-US" sz="1800" u="none" cap="none" strike="noStrike">
                          <a:solidFill>
                            <a:schemeClr val="dk1"/>
                          </a:solidFill>
                          <a:latin typeface="Times New Roman"/>
                          <a:ea typeface="Times New Roman"/>
                          <a:cs typeface="Times New Roman"/>
                          <a:sym typeface="Times New Roman"/>
                        </a:rPr>
                        <a:t>Dataset size relatively small (1000 images)</a:t>
                      </a:r>
                      <a:endParaRPr sz="1800" u="none" cap="none" strike="noStrike">
                        <a:solidFill>
                          <a:schemeClr val="dk1"/>
                        </a:solidFill>
                        <a:latin typeface="Times New Roman"/>
                        <a:ea typeface="Times New Roman"/>
                        <a:cs typeface="Times New Roman"/>
                        <a:sym typeface="Times New Roman"/>
                      </a:endParaRPr>
                    </a:p>
                    <a:p>
                      <a:pPr indent="-342900" lvl="0" marL="457200" marR="0" rtl="0" algn="just">
                        <a:lnSpc>
                          <a:spcPct val="100000"/>
                        </a:lnSpc>
                        <a:spcBef>
                          <a:spcPts val="0"/>
                        </a:spcBef>
                        <a:spcAft>
                          <a:spcPts val="0"/>
                        </a:spcAft>
                        <a:buClr>
                          <a:srgbClr val="000000"/>
                        </a:buClr>
                        <a:buSzPts val="1800"/>
                        <a:buFont typeface="Times New Roman"/>
                        <a:buChar char="●"/>
                      </a:pPr>
                      <a:r>
                        <a:rPr lang="en-US" sz="1800" u="none" cap="none" strike="noStrike">
                          <a:solidFill>
                            <a:schemeClr val="dk1"/>
                          </a:solidFill>
                          <a:latin typeface="Times New Roman"/>
                          <a:ea typeface="Times New Roman"/>
                          <a:cs typeface="Times New Roman"/>
                          <a:sym typeface="Times New Roman"/>
                        </a:rPr>
                        <a:t>No direct multi-class extension</a:t>
                      </a:r>
                      <a:endParaRPr sz="1800" u="none" cap="none" strike="noStrike">
                        <a:solidFill>
                          <a:schemeClr val="dk1"/>
                        </a:solidFill>
                        <a:latin typeface="Times New Roman"/>
                        <a:ea typeface="Times New Roman"/>
                        <a:cs typeface="Times New Roman"/>
                        <a:sym typeface="Times New Roman"/>
                      </a:endParaRPr>
                    </a:p>
                    <a:p>
                      <a:pPr indent="-342900" lvl="0" marL="457200" marR="0" rtl="0" algn="just">
                        <a:lnSpc>
                          <a:spcPct val="100000"/>
                        </a:lnSpc>
                        <a:spcBef>
                          <a:spcPts val="0"/>
                        </a:spcBef>
                        <a:spcAft>
                          <a:spcPts val="0"/>
                        </a:spcAft>
                        <a:buClr>
                          <a:schemeClr val="dk1"/>
                        </a:buClr>
                        <a:buSzPts val="1800"/>
                        <a:buFont typeface="Times New Roman"/>
                        <a:buChar char="●"/>
                      </a:pPr>
                      <a:r>
                        <a:rPr lang="en-US" sz="1800" u="none" cap="none" strike="noStrike">
                          <a:solidFill>
                            <a:schemeClr val="dk1"/>
                          </a:solidFill>
                          <a:latin typeface="Times New Roman"/>
                          <a:ea typeface="Times New Roman"/>
                          <a:cs typeface="Times New Roman"/>
                          <a:sym typeface="Times New Roman"/>
                        </a:rPr>
                        <a:t>Lack real time implimentation.</a:t>
                      </a:r>
                      <a:endParaRPr sz="18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800"/>
                        <a:buFont typeface="Arial"/>
                        <a:buNone/>
                      </a:pPr>
                      <a:r>
                        <a:t/>
                      </a:r>
                      <a:endParaRPr sz="18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800"/>
                        <a:buFont typeface="Arial"/>
                        <a:buNone/>
                      </a:pPr>
                      <a:r>
                        <a:t/>
                      </a:r>
                      <a:endParaRPr sz="18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600"/>
                        <a:buFont typeface="Arial"/>
                        <a:buNone/>
                      </a:pPr>
                      <a:r>
                        <a:t/>
                      </a:r>
                      <a:endParaRPr sz="1800" u="none" cap="none" strike="noStrike">
                        <a:latin typeface="Times New Roman"/>
                        <a:ea typeface="Times New Roman"/>
                        <a:cs typeface="Times New Roman"/>
                        <a:sym typeface="Times New Roman"/>
                      </a:endParaRPr>
                    </a:p>
                  </a:txBody>
                  <a:tcPr marT="91425" marB="91425" marR="91425" marL="91425">
                    <a:solidFill>
                      <a:srgbClr val="FFF2CC"/>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9"/>
          <p:cNvSpPr/>
          <p:nvPr/>
        </p:nvSpPr>
        <p:spPr>
          <a:xfrm>
            <a:off x="2582110" y="363442"/>
            <a:ext cx="6688049" cy="5847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0000FF"/>
                </a:solidFill>
                <a:latin typeface="Times New Roman"/>
                <a:ea typeface="Times New Roman"/>
                <a:cs typeface="Times New Roman"/>
                <a:sym typeface="Times New Roman"/>
              </a:rPr>
              <a:t>LITERATURE SURVEY</a:t>
            </a:r>
            <a:endParaRPr b="1" i="0" sz="3200" u="none" cap="none" strike="noStrike">
              <a:solidFill>
                <a:srgbClr val="0000FF"/>
              </a:solidFill>
              <a:latin typeface="Arial"/>
              <a:ea typeface="Arial"/>
              <a:cs typeface="Arial"/>
              <a:sym typeface="Arial"/>
            </a:endParaRPr>
          </a:p>
        </p:txBody>
      </p:sp>
      <p:graphicFrame>
        <p:nvGraphicFramePr>
          <p:cNvPr id="104" name="Google Shape;104;p9"/>
          <p:cNvGraphicFramePr/>
          <p:nvPr/>
        </p:nvGraphicFramePr>
        <p:xfrm>
          <a:off x="154113" y="1067525"/>
          <a:ext cx="3000000" cy="3000000"/>
        </p:xfrm>
        <a:graphic>
          <a:graphicData uri="http://schemas.openxmlformats.org/drawingml/2006/table">
            <a:tbl>
              <a:tblPr>
                <a:noFill/>
                <a:tableStyleId>{156BE40C-6B74-4600-AE88-31A7662FF70A}</a:tableStyleId>
              </a:tblPr>
              <a:tblGrid>
                <a:gridCol w="2844425"/>
                <a:gridCol w="3057025"/>
                <a:gridCol w="2968625"/>
                <a:gridCol w="2895375"/>
              </a:tblGrid>
              <a:tr h="775925">
                <a:tc>
                  <a:txBody>
                    <a:bodyPr/>
                    <a:lstStyle/>
                    <a:p>
                      <a:pPr indent="0" lvl="0" marL="0" marR="0" rtl="0" algn="ctr">
                        <a:lnSpc>
                          <a:spcPct val="100000"/>
                        </a:lnSpc>
                        <a:spcBef>
                          <a:spcPts val="0"/>
                        </a:spcBef>
                        <a:spcAft>
                          <a:spcPts val="0"/>
                        </a:spcAft>
                        <a:buClr>
                          <a:srgbClr val="000000"/>
                        </a:buClr>
                        <a:buSzPts val="1500"/>
                        <a:buFont typeface="Arial"/>
                        <a:buNone/>
                      </a:pPr>
                      <a:r>
                        <a:rPr b="1" lang="en-US" sz="1800" u="none" cap="none" strike="noStrike">
                          <a:latin typeface="Times New Roman"/>
                          <a:ea typeface="Times New Roman"/>
                          <a:cs typeface="Times New Roman"/>
                          <a:sym typeface="Times New Roman"/>
                        </a:rPr>
                        <a:t>Paper Title, Author &amp; Publication</a:t>
                      </a:r>
                      <a:endParaRPr b="1" sz="1800" u="none" cap="none" strike="noStrike">
                        <a:latin typeface="Times New Roman"/>
                        <a:ea typeface="Times New Roman"/>
                        <a:cs typeface="Times New Roman"/>
                        <a:sym typeface="Times New Roman"/>
                      </a:endParaRPr>
                    </a:p>
                  </a:txBody>
                  <a:tcPr marT="91425" marB="91425" marR="91425" marL="91425">
                    <a:solidFill>
                      <a:srgbClr val="D9EAD3"/>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en-US" sz="1900" u="none" cap="none" strike="noStrike">
                          <a:latin typeface="Times New Roman"/>
                          <a:ea typeface="Times New Roman"/>
                          <a:cs typeface="Times New Roman"/>
                          <a:sym typeface="Times New Roman"/>
                        </a:rPr>
                        <a:t>Summary</a:t>
                      </a:r>
                      <a:endParaRPr b="1" sz="1900" u="none" cap="none" strike="noStrike">
                        <a:latin typeface="Times New Roman"/>
                        <a:ea typeface="Times New Roman"/>
                        <a:cs typeface="Times New Roman"/>
                        <a:sym typeface="Times New Roman"/>
                      </a:endParaRPr>
                    </a:p>
                  </a:txBody>
                  <a:tcPr marT="91425" marB="91425" marR="91425" marL="91425">
                    <a:solidFill>
                      <a:srgbClr val="D9EAD3"/>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en-US" sz="1800" u="none" cap="none" strike="noStrike">
                          <a:latin typeface="Times New Roman"/>
                          <a:ea typeface="Times New Roman"/>
                          <a:cs typeface="Times New Roman"/>
                          <a:sym typeface="Times New Roman"/>
                        </a:rPr>
                        <a:t>Key Findings</a:t>
                      </a:r>
                      <a:endParaRPr b="1" sz="1800" u="none" cap="none" strike="noStrike">
                        <a:latin typeface="Times New Roman"/>
                        <a:ea typeface="Times New Roman"/>
                        <a:cs typeface="Times New Roman"/>
                        <a:sym typeface="Times New Roman"/>
                      </a:endParaRPr>
                    </a:p>
                  </a:txBody>
                  <a:tcPr marT="91425" marB="91425" marR="91425" marL="91425">
                    <a:solidFill>
                      <a:srgbClr val="D9EAD3"/>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en-US" sz="1800" u="none" cap="none" strike="noStrike">
                          <a:latin typeface="Times New Roman"/>
                          <a:ea typeface="Times New Roman"/>
                          <a:cs typeface="Times New Roman"/>
                          <a:sym typeface="Times New Roman"/>
                        </a:rPr>
                        <a:t>Research Gap</a:t>
                      </a:r>
                      <a:endParaRPr b="1" sz="1800" u="none" cap="none" strike="noStrike">
                        <a:latin typeface="Times New Roman"/>
                        <a:ea typeface="Times New Roman"/>
                        <a:cs typeface="Times New Roman"/>
                        <a:sym typeface="Times New Roman"/>
                      </a:endParaRPr>
                    </a:p>
                  </a:txBody>
                  <a:tcPr marT="91425" marB="91425" marR="91425" marL="91425">
                    <a:solidFill>
                      <a:srgbClr val="D9EAD3"/>
                    </a:solidFill>
                  </a:tcPr>
                </a:tc>
              </a:tr>
              <a:tr h="4914975">
                <a:tc>
                  <a:txBody>
                    <a:bodyPr/>
                    <a:lstStyle/>
                    <a:p>
                      <a:pPr indent="0" lvl="0" marL="0" marR="0" rtl="0" algn="just">
                        <a:lnSpc>
                          <a:spcPct val="100000"/>
                        </a:lnSpc>
                        <a:spcBef>
                          <a:spcPts val="0"/>
                        </a:spcBef>
                        <a:spcAft>
                          <a:spcPts val="0"/>
                        </a:spcAft>
                        <a:buClr>
                          <a:schemeClr val="dk1"/>
                        </a:buClr>
                        <a:buSzPts val="1100"/>
                        <a:buFont typeface="Arial"/>
                        <a:buNone/>
                      </a:pPr>
                      <a:r>
                        <a:rPr b="1" lang="en-US" sz="1800" u="none" cap="none" strike="noStrike">
                          <a:solidFill>
                            <a:schemeClr val="dk1"/>
                          </a:solidFill>
                          <a:latin typeface="Times New Roman"/>
                          <a:ea typeface="Times New Roman"/>
                          <a:cs typeface="Times New Roman"/>
                          <a:sym typeface="Times New Roman"/>
                        </a:rPr>
                        <a:t>Title:</a:t>
                      </a:r>
                      <a:r>
                        <a:rPr i="1" lang="en-US" sz="1800" u="none" cap="none" strike="noStrike">
                          <a:solidFill>
                            <a:schemeClr val="dk1"/>
                          </a:solidFill>
                          <a:latin typeface="Times New Roman"/>
                          <a:ea typeface="Times New Roman"/>
                          <a:cs typeface="Times New Roman"/>
                          <a:sym typeface="Times New Roman"/>
                        </a:rPr>
                        <a:t>An Improvised Algorithm For Computer Vision Based Cashew Grading System Using Deep CNN</a:t>
                      </a:r>
                      <a:endParaRPr i="1" sz="18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rPr b="1" lang="en-US" sz="1800" u="none" cap="none" strike="noStrike">
                          <a:solidFill>
                            <a:schemeClr val="dk1"/>
                          </a:solidFill>
                          <a:latin typeface="Times New Roman"/>
                          <a:ea typeface="Times New Roman"/>
                          <a:cs typeface="Times New Roman"/>
                          <a:sym typeface="Times New Roman"/>
                        </a:rPr>
                        <a:t>Authors:</a:t>
                      </a:r>
                      <a:r>
                        <a:rPr lang="en-US" sz="1800" u="none" cap="none" strike="noStrike">
                          <a:solidFill>
                            <a:schemeClr val="dk1"/>
                          </a:solidFill>
                          <a:latin typeface="Times New Roman"/>
                          <a:ea typeface="Times New Roman"/>
                          <a:cs typeface="Times New Roman"/>
                          <a:sym typeface="Times New Roman"/>
                        </a:rPr>
                        <a:t> Sivaranjani, S. Senthil Rani, B. Ashok Kumar, A. Senthil Murugan</a:t>
                      </a:r>
                      <a:endParaRPr sz="18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300"/>
                        <a:buFont typeface="Arial"/>
                        <a:buNone/>
                      </a:pPr>
                      <a:r>
                        <a:rPr lang="en-US" sz="1800" u="none" cap="none" strike="noStrike">
                          <a:solidFill>
                            <a:schemeClr val="dk1"/>
                          </a:solidFill>
                          <a:latin typeface="Times New Roman"/>
                          <a:ea typeface="Times New Roman"/>
                          <a:cs typeface="Times New Roman"/>
                          <a:sym typeface="Times New Roman"/>
                        </a:rPr>
                        <a:t>IEEE, 2019</a:t>
                      </a:r>
                      <a:endParaRPr sz="1800" u="none" cap="none" strike="noStrike">
                        <a:latin typeface="Times New Roman"/>
                        <a:ea typeface="Times New Roman"/>
                        <a:cs typeface="Times New Roman"/>
                        <a:sym typeface="Times New Roman"/>
                      </a:endParaRPr>
                    </a:p>
                  </a:txBody>
                  <a:tcPr marT="91425" marB="91425" marR="91425" marL="91425">
                    <a:solidFill>
                      <a:srgbClr val="FFF2CC"/>
                    </a:solidFill>
                  </a:tcPr>
                </a:tc>
                <a:tc>
                  <a:txBody>
                    <a:bodyPr/>
                    <a:lstStyle/>
                    <a:p>
                      <a:pPr indent="0" lvl="0" marL="0" marR="0" rtl="0" algn="just">
                        <a:lnSpc>
                          <a:spcPct val="100000"/>
                        </a:lnSpc>
                        <a:spcBef>
                          <a:spcPts val="0"/>
                        </a:spcBef>
                        <a:spcAft>
                          <a:spcPts val="0"/>
                        </a:spcAft>
                        <a:buClr>
                          <a:srgbClr val="000000"/>
                        </a:buClr>
                        <a:buSzPts val="1200"/>
                        <a:buFont typeface="Arial"/>
                        <a:buNone/>
                      </a:pPr>
                      <a:r>
                        <a:rPr lang="en-US" sz="1800" u="none" cap="none" strike="noStrike">
                          <a:latin typeface="Times New Roman"/>
                          <a:ea typeface="Times New Roman"/>
                          <a:cs typeface="Times New Roman"/>
                          <a:sym typeface="Times New Roman"/>
                        </a:rPr>
                        <a:t>Proposes an improvised deep CNN-based framework for automated grading of cashew nuts, addressing the limitations of manual and traditional machine learning approaches. The system extracts features (shape, size, color, texture) automatically and optimizes CNN parameters for better classification.</a:t>
                      </a:r>
                      <a:endParaRPr sz="1800" u="none" cap="none" strike="noStrike">
                        <a:latin typeface="Times New Roman"/>
                        <a:ea typeface="Times New Roman"/>
                        <a:cs typeface="Times New Roman"/>
                        <a:sym typeface="Times New Roman"/>
                      </a:endParaRPr>
                    </a:p>
                  </a:txBody>
                  <a:tcPr marT="91425" marB="91425" marR="91425" marL="91425">
                    <a:solidFill>
                      <a:srgbClr val="FFF2CC"/>
                    </a:solidFill>
                  </a:tcPr>
                </a:tc>
                <a:tc>
                  <a:txBody>
                    <a:bodyPr/>
                    <a:lstStyle/>
                    <a:p>
                      <a:pPr indent="-342900" lvl="0" marL="457200" marR="0" rtl="0" algn="just">
                        <a:lnSpc>
                          <a:spcPct val="100000"/>
                        </a:lnSpc>
                        <a:spcBef>
                          <a:spcPts val="0"/>
                        </a:spcBef>
                        <a:spcAft>
                          <a:spcPts val="0"/>
                        </a:spcAft>
                        <a:buClr>
                          <a:srgbClr val="000000"/>
                        </a:buClr>
                        <a:buSzPts val="1800"/>
                        <a:buFont typeface="Times New Roman"/>
                        <a:buChar char="●"/>
                      </a:pPr>
                      <a:r>
                        <a:rPr lang="en-US" sz="1800" u="none" cap="none" strike="noStrike">
                          <a:latin typeface="Times New Roman"/>
                          <a:ea typeface="Times New Roman"/>
                          <a:cs typeface="Times New Roman"/>
                          <a:sym typeface="Times New Roman"/>
                        </a:rPr>
                        <a:t>Automates grading, reducing labor and subjectivity</a:t>
                      </a:r>
                      <a:endParaRPr sz="1800" u="none" cap="none" strike="noStrike">
                        <a:latin typeface="Times New Roman"/>
                        <a:ea typeface="Times New Roman"/>
                        <a:cs typeface="Times New Roman"/>
                        <a:sym typeface="Times New Roman"/>
                      </a:endParaRPr>
                    </a:p>
                    <a:p>
                      <a:pPr indent="-342900" lvl="0" marL="457200" marR="0" rtl="0" algn="just">
                        <a:lnSpc>
                          <a:spcPct val="100000"/>
                        </a:lnSpc>
                        <a:spcBef>
                          <a:spcPts val="0"/>
                        </a:spcBef>
                        <a:spcAft>
                          <a:spcPts val="0"/>
                        </a:spcAft>
                        <a:buClr>
                          <a:srgbClr val="000000"/>
                        </a:buClr>
                        <a:buSzPts val="1800"/>
                        <a:buFont typeface="Times New Roman"/>
                        <a:buChar char="●"/>
                      </a:pPr>
                      <a:r>
                        <a:rPr lang="en-US" sz="1800" u="none" cap="none" strike="noStrike">
                          <a:latin typeface="Times New Roman"/>
                          <a:ea typeface="Times New Roman"/>
                          <a:cs typeface="Times New Roman"/>
                          <a:sym typeface="Times New Roman"/>
                        </a:rPr>
                        <a:t>Deep CNN extracts features without manual intervention</a:t>
                      </a:r>
                      <a:endParaRPr sz="1800" u="none" cap="none" strike="noStrike">
                        <a:latin typeface="Times New Roman"/>
                        <a:ea typeface="Times New Roman"/>
                        <a:cs typeface="Times New Roman"/>
                        <a:sym typeface="Times New Roman"/>
                      </a:endParaRPr>
                    </a:p>
                    <a:p>
                      <a:pPr indent="-342900" lvl="0" marL="457200" marR="0" rtl="0" algn="just">
                        <a:lnSpc>
                          <a:spcPct val="100000"/>
                        </a:lnSpc>
                        <a:spcBef>
                          <a:spcPts val="0"/>
                        </a:spcBef>
                        <a:spcAft>
                          <a:spcPts val="0"/>
                        </a:spcAft>
                        <a:buClr>
                          <a:srgbClr val="000000"/>
                        </a:buClr>
                        <a:buSzPts val="1800"/>
                        <a:buFont typeface="Times New Roman"/>
                        <a:buChar char="●"/>
                      </a:pPr>
                      <a:r>
                        <a:rPr lang="en-US" sz="1800" u="none" cap="none" strike="noStrike">
                          <a:latin typeface="Times New Roman"/>
                          <a:ea typeface="Times New Roman"/>
                          <a:cs typeface="Times New Roman"/>
                          <a:sym typeface="Times New Roman"/>
                        </a:rPr>
                        <a:t>Incorporates optimization techniques (dropout, SGD, ReLU, transfer learning)</a:t>
                      </a:r>
                      <a:endParaRPr sz="1800" u="none" cap="none" strike="noStrike">
                        <a:latin typeface="Times New Roman"/>
                        <a:ea typeface="Times New Roman"/>
                        <a:cs typeface="Times New Roman"/>
                        <a:sym typeface="Times New Roman"/>
                      </a:endParaRPr>
                    </a:p>
                    <a:p>
                      <a:pPr indent="-342900" lvl="0" marL="457200" marR="0" rtl="0" algn="just">
                        <a:lnSpc>
                          <a:spcPct val="100000"/>
                        </a:lnSpc>
                        <a:spcBef>
                          <a:spcPts val="0"/>
                        </a:spcBef>
                        <a:spcAft>
                          <a:spcPts val="0"/>
                        </a:spcAft>
                        <a:buClr>
                          <a:srgbClr val="000000"/>
                        </a:buClr>
                        <a:buSzPts val="1800"/>
                        <a:buFont typeface="Times New Roman"/>
                        <a:buChar char="●"/>
                      </a:pPr>
                      <a:r>
                        <a:rPr lang="en-US" sz="1800" u="none" cap="none" strike="noStrike">
                          <a:latin typeface="Times New Roman"/>
                          <a:ea typeface="Times New Roman"/>
                          <a:cs typeface="Times New Roman"/>
                          <a:sym typeface="Times New Roman"/>
                        </a:rPr>
                        <a:t>Potential for high accuracy and scalability</a:t>
                      </a:r>
                      <a:endParaRPr sz="1800" u="none" cap="none" strike="noStrike">
                        <a:latin typeface="Times New Roman"/>
                        <a:ea typeface="Times New Roman"/>
                        <a:cs typeface="Times New Roman"/>
                        <a:sym typeface="Times New Roman"/>
                      </a:endParaRPr>
                    </a:p>
                  </a:txBody>
                  <a:tcPr marT="91425" marB="91425" marR="91425" marL="91425">
                    <a:solidFill>
                      <a:srgbClr val="FFF2CC"/>
                    </a:solidFill>
                  </a:tcPr>
                </a:tc>
                <a:tc>
                  <a:txBody>
                    <a:bodyPr/>
                    <a:lstStyle/>
                    <a:p>
                      <a:pPr indent="-342900" lvl="0" marL="457200" marR="0" rtl="0" algn="just">
                        <a:lnSpc>
                          <a:spcPct val="100000"/>
                        </a:lnSpc>
                        <a:spcBef>
                          <a:spcPts val="0"/>
                        </a:spcBef>
                        <a:spcAft>
                          <a:spcPts val="0"/>
                        </a:spcAft>
                        <a:buClr>
                          <a:srgbClr val="000000"/>
                        </a:buClr>
                        <a:buSzPts val="1800"/>
                        <a:buFont typeface="Times New Roman"/>
                        <a:buChar char="●"/>
                      </a:pPr>
                      <a:r>
                        <a:rPr lang="en-US" sz="1800" u="none" cap="none" strike="noStrike">
                          <a:solidFill>
                            <a:schemeClr val="dk1"/>
                          </a:solidFill>
                          <a:latin typeface="Times New Roman"/>
                          <a:ea typeface="Times New Roman"/>
                          <a:cs typeface="Times New Roman"/>
                          <a:sym typeface="Times New Roman"/>
                        </a:rPr>
                        <a:t>Lacks experimental results or real-world deployment data</a:t>
                      </a:r>
                      <a:endParaRPr sz="1800" u="none" cap="none" strike="noStrike">
                        <a:solidFill>
                          <a:schemeClr val="dk1"/>
                        </a:solidFill>
                        <a:latin typeface="Times New Roman"/>
                        <a:ea typeface="Times New Roman"/>
                        <a:cs typeface="Times New Roman"/>
                        <a:sym typeface="Times New Roman"/>
                      </a:endParaRPr>
                    </a:p>
                    <a:p>
                      <a:pPr indent="-342900" lvl="0" marL="457200" marR="0" rtl="0" algn="just">
                        <a:lnSpc>
                          <a:spcPct val="100000"/>
                        </a:lnSpc>
                        <a:spcBef>
                          <a:spcPts val="0"/>
                        </a:spcBef>
                        <a:spcAft>
                          <a:spcPts val="0"/>
                        </a:spcAft>
                        <a:buClr>
                          <a:srgbClr val="000000"/>
                        </a:buClr>
                        <a:buSzPts val="1800"/>
                        <a:buFont typeface="Times New Roman"/>
                        <a:buChar char="●"/>
                      </a:pPr>
                      <a:r>
                        <a:rPr lang="en-US" sz="1800" u="none" cap="none" strike="noStrike">
                          <a:solidFill>
                            <a:schemeClr val="dk1"/>
                          </a:solidFill>
                          <a:latin typeface="Times New Roman"/>
                          <a:ea typeface="Times New Roman"/>
                          <a:cs typeface="Times New Roman"/>
                          <a:sym typeface="Times New Roman"/>
                        </a:rPr>
                        <a:t>No direct comparison with state-of-the-art deep learning models</a:t>
                      </a:r>
                      <a:endParaRPr sz="1800" u="none" cap="none" strike="noStrike">
                        <a:solidFill>
                          <a:schemeClr val="dk1"/>
                        </a:solidFill>
                        <a:latin typeface="Times New Roman"/>
                        <a:ea typeface="Times New Roman"/>
                        <a:cs typeface="Times New Roman"/>
                        <a:sym typeface="Times New Roman"/>
                      </a:endParaRPr>
                    </a:p>
                    <a:p>
                      <a:pPr indent="-342900" lvl="0" marL="457200" marR="0" rtl="0" algn="just">
                        <a:lnSpc>
                          <a:spcPct val="100000"/>
                        </a:lnSpc>
                        <a:spcBef>
                          <a:spcPts val="0"/>
                        </a:spcBef>
                        <a:spcAft>
                          <a:spcPts val="0"/>
                        </a:spcAft>
                        <a:buClr>
                          <a:srgbClr val="000000"/>
                        </a:buClr>
                        <a:buSzPts val="1800"/>
                        <a:buFont typeface="Times New Roman"/>
                        <a:buChar char="●"/>
                      </a:pPr>
                      <a:r>
                        <a:rPr lang="en-US" sz="1800" u="none" cap="none" strike="noStrike">
                          <a:solidFill>
                            <a:schemeClr val="dk1"/>
                          </a:solidFill>
                          <a:latin typeface="Times New Roman"/>
                          <a:ea typeface="Times New Roman"/>
                          <a:cs typeface="Times New Roman"/>
                          <a:sym typeface="Times New Roman"/>
                        </a:rPr>
                        <a:t>Future work needed to address multilabel and small dataset issues</a:t>
                      </a:r>
                      <a:endParaRPr sz="1800" u="none" cap="none" strike="noStrike">
                        <a:latin typeface="Times New Roman"/>
                        <a:ea typeface="Times New Roman"/>
                        <a:cs typeface="Times New Roman"/>
                        <a:sym typeface="Times New Roman"/>
                      </a:endParaRPr>
                    </a:p>
                  </a:txBody>
                  <a:tcPr marT="91425" marB="91425" marR="91425" marL="91425">
                    <a:solidFill>
                      <a:srgbClr val="FFF2CC"/>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